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Lst>
  <p:sldSz cx="10693400" cy="7556500"/>
  <p:notesSz cx="6797675" cy="9926638"/>
  <p:embeddedFontLst>
    <p:embeddedFont>
      <p:font typeface="Calibri" panose="020F0502020204030204" pitchFamily="34" charset="0"/>
      <p:regular r:id="rId7"/>
      <p:bold r:id="rId8"/>
      <p:italic r:id="rId9"/>
      <p:boldItalic r:id="rId10"/>
    </p:embeddedFont>
    <p:embeddedFont>
      <p:font typeface="Comic Sans MS" panose="030F0702030302020204" pitchFamily="66"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
      <p:font typeface="Open Sans Bold" panose="020B0806030504020204"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9F4AE-4733-3B5F-52C4-D815296A3B9A}" v="59" dt="2025-07-16T08:33:28.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2" d="100"/>
          <a:sy n="62" d="100"/>
        </p:scale>
        <p:origin x="10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jpeg"/><Relationship Id="rId3" Type="http://schemas.openxmlformats.org/officeDocument/2006/relationships/image" Target="../media/image2.png"/><Relationship Id="rId21" Type="http://schemas.openxmlformats.org/officeDocument/2006/relationships/image" Target="../media/image20.jpe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jpeg"/><Relationship Id="rId20"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svg"/><Relationship Id="rId19" Type="http://schemas.openxmlformats.org/officeDocument/2006/relationships/image" Target="../media/image18.jpe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2.png"/><Relationship Id="rId5" Type="http://schemas.openxmlformats.org/officeDocument/2006/relationships/image" Target="../media/image4.png"/><Relationship Id="rId10" Type="http://schemas.openxmlformats.org/officeDocument/2006/relationships/image" Target="../media/image7.svg"/><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770" t="4032" r="6764" b="84"/>
          <a:stretch>
            <a:fillRect/>
          </a:stretch>
        </p:blipFill>
        <p:spPr>
          <a:xfrm>
            <a:off x="3047" y="0"/>
            <a:ext cx="10717074" cy="7573229"/>
          </a:xfrm>
          <a:prstGeom prst="rect">
            <a:avLst/>
          </a:prstGeom>
        </p:spPr>
      </p:pic>
      <p:pic>
        <p:nvPicPr>
          <p:cNvPr id="3" name="Picture 3"/>
          <p:cNvPicPr>
            <a:picLocks noChangeAspect="1"/>
          </p:cNvPicPr>
          <p:nvPr/>
        </p:nvPicPr>
        <p:blipFill>
          <a:blip r:embed="rId3"/>
          <a:srcRect l="6431" r="2814"/>
          <a:stretch>
            <a:fillRect/>
          </a:stretch>
        </p:blipFill>
        <p:spPr>
          <a:xfrm>
            <a:off x="5518903" y="4516707"/>
            <a:ext cx="5197904" cy="3078526"/>
          </a:xfrm>
          <a:prstGeom prst="rect">
            <a:avLst/>
          </a:prstGeom>
        </p:spPr>
      </p:pic>
      <p:pic>
        <p:nvPicPr>
          <p:cNvPr id="4" name="Picture 4"/>
          <p:cNvPicPr>
            <a:picLocks noChangeAspect="1"/>
          </p:cNvPicPr>
          <p:nvPr/>
        </p:nvPicPr>
        <p:blipFill>
          <a:blip r:embed="rId4"/>
          <a:srcRect/>
          <a:stretch>
            <a:fillRect/>
          </a:stretch>
        </p:blipFill>
        <p:spPr>
          <a:xfrm>
            <a:off x="8908204" y="0"/>
            <a:ext cx="1737761" cy="1302861"/>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0" y="131439"/>
            <a:ext cx="9080500" cy="1171422"/>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156933" y="1268357"/>
            <a:ext cx="2138217" cy="542573"/>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340405" y="830436"/>
            <a:ext cx="4402258" cy="5126982"/>
          </a:xfrm>
          <a:prstGeom prst="rect">
            <a:avLst/>
          </a:prstGeom>
        </p:spPr>
      </p:pic>
      <p:pic>
        <p:nvPicPr>
          <p:cNvPr id="10" name="Picture 10"/>
          <p:cNvPicPr>
            <a:picLocks noChangeAspect="1"/>
          </p:cNvPicPr>
          <p:nvPr/>
        </p:nvPicPr>
        <p:blipFill>
          <a:blip r:embed="rId11"/>
          <a:srcRect l="21981" r="33268"/>
          <a:stretch>
            <a:fillRect/>
          </a:stretch>
        </p:blipFill>
        <p:spPr>
          <a:xfrm>
            <a:off x="208096" y="878396"/>
            <a:ext cx="3344267" cy="6468776"/>
          </a:xfrm>
          <a:prstGeom prst="rect">
            <a:avLst/>
          </a:prstGeom>
        </p:spPr>
      </p:pic>
      <p:pic>
        <p:nvPicPr>
          <p:cNvPr id="11" name="Picture 11"/>
          <p:cNvPicPr>
            <a:picLocks noChangeAspect="1"/>
          </p:cNvPicPr>
          <p:nvPr/>
        </p:nvPicPr>
        <p:blipFill>
          <a:blip r:embed="rId12"/>
          <a:srcRect l="2767" r="15886" b="17484"/>
          <a:stretch>
            <a:fillRect/>
          </a:stretch>
        </p:blipFill>
        <p:spPr>
          <a:xfrm>
            <a:off x="7874868" y="1729042"/>
            <a:ext cx="2748431" cy="4559192"/>
          </a:xfrm>
          <a:prstGeom prst="rect">
            <a:avLst/>
          </a:prstGeom>
        </p:spPr>
      </p:pic>
      <p:sp>
        <p:nvSpPr>
          <p:cNvPr id="20" name="TextBox 20"/>
          <p:cNvSpPr txBox="1"/>
          <p:nvPr/>
        </p:nvSpPr>
        <p:spPr>
          <a:xfrm>
            <a:off x="1571699" y="242464"/>
            <a:ext cx="6096000" cy="768480"/>
          </a:xfrm>
          <a:prstGeom prst="rect">
            <a:avLst/>
          </a:prstGeom>
        </p:spPr>
        <p:txBody>
          <a:bodyPr wrap="square" lIns="0" tIns="0" rIns="0" bIns="0" rtlCol="0" anchor="t">
            <a:spAutoFit/>
          </a:bodyPr>
          <a:lstStyle/>
          <a:p>
            <a:pPr algn="ctr">
              <a:lnSpc>
                <a:spcPts val="3079"/>
              </a:lnSpc>
            </a:pPr>
            <a:r>
              <a:rPr lang="en-US" sz="2199" dirty="0">
                <a:solidFill>
                  <a:srgbClr val="000000"/>
                </a:solidFill>
                <a:latin typeface="Open Sans Bold"/>
              </a:rPr>
              <a:t>EYFS Autumn Term 2</a:t>
            </a:r>
          </a:p>
          <a:p>
            <a:pPr algn="ctr">
              <a:lnSpc>
                <a:spcPts val="3079"/>
              </a:lnSpc>
            </a:pPr>
            <a:r>
              <a:rPr lang="en-US" sz="2199" dirty="0">
                <a:solidFill>
                  <a:srgbClr val="000000"/>
                </a:solidFill>
                <a:latin typeface="Open Sans Bold"/>
              </a:rPr>
              <a:t>I wonder how we can express ourselves?</a:t>
            </a:r>
          </a:p>
        </p:txBody>
      </p:sp>
      <p:sp>
        <p:nvSpPr>
          <p:cNvPr id="22" name="TextBox 22"/>
          <p:cNvSpPr txBox="1"/>
          <p:nvPr/>
        </p:nvSpPr>
        <p:spPr>
          <a:xfrm>
            <a:off x="8418891" y="1328911"/>
            <a:ext cx="1651047"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MATHS</a:t>
            </a:r>
          </a:p>
        </p:txBody>
      </p:sp>
      <p:sp>
        <p:nvSpPr>
          <p:cNvPr id="24" name="TextBox 24"/>
          <p:cNvSpPr txBox="1"/>
          <p:nvPr/>
        </p:nvSpPr>
        <p:spPr>
          <a:xfrm>
            <a:off x="3805337" y="1973040"/>
            <a:ext cx="3966132" cy="738664"/>
          </a:xfrm>
          <a:prstGeom prst="rect">
            <a:avLst/>
          </a:prstGeom>
        </p:spPr>
        <p:txBody>
          <a:bodyPr wrap="square" lIns="0" tIns="0" rIns="0" bIns="0" rtlCol="0" anchor="t">
            <a:spAutoFit/>
          </a:bodyPr>
          <a:lstStyle/>
          <a:p>
            <a:r>
              <a:rPr lang="en-US" sz="1200" dirty="0">
                <a:solidFill>
                  <a:srgbClr val="000000"/>
                </a:solidFill>
                <a:latin typeface="Comic Sans MS" panose="030F0702030302020204" pitchFamily="66" charset="0"/>
              </a:rPr>
              <a:t>For communication, language and literacy, we will be looking at these key texts throughout the term.  We will discuss emotions, changes, differences, creativity and collaboration to name just a few.</a:t>
            </a:r>
          </a:p>
        </p:txBody>
      </p:sp>
      <p:sp>
        <p:nvSpPr>
          <p:cNvPr id="25" name="TextBox 25"/>
          <p:cNvSpPr txBox="1"/>
          <p:nvPr/>
        </p:nvSpPr>
        <p:spPr>
          <a:xfrm>
            <a:off x="389445" y="1894203"/>
            <a:ext cx="3128260" cy="5502597"/>
          </a:xfrm>
          <a:prstGeom prst="rect">
            <a:avLst/>
          </a:prstGeom>
        </p:spPr>
        <p:txBody>
          <a:bodyPr wrap="square" lIns="0" tIns="0" rIns="0" bIns="0" rtlCol="0" anchor="t">
            <a:spAutoFit/>
          </a:bodyPr>
          <a:lstStyle/>
          <a:p>
            <a:r>
              <a:rPr lang="en-GB" sz="1200" dirty="0">
                <a:latin typeface="Comic Sans MS" panose="030F0702030302020204" pitchFamily="66" charset="0"/>
              </a:rPr>
              <a:t>This term, our whole-school theme is The Arts, and much of our learning in EYFS will stem from this exciting focus. The children will have lots of opportunities to explore creativity through music, movement, drama, storytelling, art and imaginative play, while also making links to some of the special celebrations taking place this term, including Diwali, Bonfire Night and Christmas.</a:t>
            </a:r>
          </a:p>
          <a:p>
            <a:endParaRPr lang="en-GB" sz="1200" dirty="0">
              <a:latin typeface="Comic Sans MS" panose="030F0702030302020204" pitchFamily="66" charset="0"/>
            </a:endParaRPr>
          </a:p>
          <a:p>
            <a:r>
              <a:rPr lang="en-GB" sz="1200" dirty="0">
                <a:latin typeface="Comic Sans MS" panose="030F0702030302020204" pitchFamily="66" charset="0"/>
              </a:rPr>
              <a:t>Our learning will continue to take place through a balance of adult-led activities and purposeful play, helping the children to grow in confidence, independence and curiosity.</a:t>
            </a:r>
          </a:p>
          <a:p>
            <a:endParaRPr lang="en-GB" sz="1200" dirty="0">
              <a:latin typeface="Comic Sans MS" panose="030F0702030302020204" pitchFamily="66" charset="0"/>
            </a:endParaRPr>
          </a:p>
          <a:p>
            <a:r>
              <a:rPr lang="en-GB" sz="1200" dirty="0">
                <a:latin typeface="Comic Sans MS" panose="030F0702030302020204" pitchFamily="66" charset="0"/>
              </a:rPr>
              <a:t>Homework will remain the same this term. We strongly encourage regular reading at home and ask families to continue using the phonics QR codes sent home every Friday to revisit and practise the sounds learned in school that week. Your support at home makes a huge difference to your child’s confidence and progress.</a:t>
            </a:r>
          </a:p>
          <a:p>
            <a:pPr>
              <a:lnSpc>
                <a:spcPct val="150000"/>
              </a:lnSpc>
            </a:pPr>
            <a:endParaRPr lang="en-US" sz="1600" b="1" dirty="0">
              <a:solidFill>
                <a:srgbClr val="000000"/>
              </a:solidFill>
              <a:latin typeface="Open Sans"/>
            </a:endParaRPr>
          </a:p>
          <a:p>
            <a:pPr algn="ctr">
              <a:lnSpc>
                <a:spcPts val="2940"/>
              </a:lnSpc>
            </a:pPr>
            <a:endParaRPr lang="en-US" sz="1600" dirty="0">
              <a:solidFill>
                <a:srgbClr val="000000"/>
              </a:solidFill>
              <a:latin typeface="Open Sans"/>
            </a:endParaRPr>
          </a:p>
        </p:txBody>
      </p:sp>
      <p:pic>
        <p:nvPicPr>
          <p:cNvPr id="28" name="Picture 28"/>
          <p:cNvPicPr>
            <a:picLocks noChangeAspect="1"/>
          </p:cNvPicPr>
          <p:nvPr/>
        </p:nvPicPr>
        <p:blipFill>
          <a:blip r:embed="rId13"/>
          <a:srcRect l="6431" r="2814"/>
          <a:stretch>
            <a:fillRect/>
          </a:stretch>
        </p:blipFill>
        <p:spPr>
          <a:xfrm>
            <a:off x="-26816" y="5209867"/>
            <a:ext cx="5168541" cy="2363362"/>
          </a:xfrm>
          <a:prstGeom prst="rect">
            <a:avLst/>
          </a:prstGeom>
        </p:spPr>
      </p:pic>
      <p:sp>
        <p:nvSpPr>
          <p:cNvPr id="29" name="AutoShape 4" descr="Can I Build Another Me? | Shinsuke Yoshitake | | Childrens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3" name="Picture 6">
            <a:extLst>
              <a:ext uri="{FF2B5EF4-FFF2-40B4-BE49-F238E27FC236}">
                <a16:creationId xmlns:a16="http://schemas.microsoft.com/office/drawing/2014/main" id="{BCE48A8F-CE1A-4EFB-AB01-A02308A5FB6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27100" y="1288383"/>
            <a:ext cx="2138217" cy="542573"/>
          </a:xfrm>
          <a:prstGeom prst="rect">
            <a:avLst/>
          </a:prstGeom>
        </p:spPr>
      </p:pic>
      <p:sp>
        <p:nvSpPr>
          <p:cNvPr id="34" name="TextBox 23">
            <a:extLst>
              <a:ext uri="{FF2B5EF4-FFF2-40B4-BE49-F238E27FC236}">
                <a16:creationId xmlns:a16="http://schemas.microsoft.com/office/drawing/2014/main" id="{821098AC-BB2E-407C-AB3E-3535C0CE4B02}"/>
              </a:ext>
            </a:extLst>
          </p:cNvPr>
          <p:cNvSpPr txBox="1"/>
          <p:nvPr/>
        </p:nvSpPr>
        <p:spPr>
          <a:xfrm>
            <a:off x="1126314" y="1391053"/>
            <a:ext cx="1654522"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KEY MESSAGES</a:t>
            </a:r>
          </a:p>
        </p:txBody>
      </p:sp>
      <p:sp>
        <p:nvSpPr>
          <p:cNvPr id="12" name="Rectangle 11">
            <a:extLst>
              <a:ext uri="{FF2B5EF4-FFF2-40B4-BE49-F238E27FC236}">
                <a16:creationId xmlns:a16="http://schemas.microsoft.com/office/drawing/2014/main" id="{F5CD581D-21DF-4961-9145-8EB0CD0931C9}"/>
              </a:ext>
            </a:extLst>
          </p:cNvPr>
          <p:cNvSpPr/>
          <p:nvPr/>
        </p:nvSpPr>
        <p:spPr>
          <a:xfrm>
            <a:off x="7958621" y="1910979"/>
            <a:ext cx="2507584" cy="4347344"/>
          </a:xfrm>
          <a:prstGeom prst="rect">
            <a:avLst/>
          </a:prstGeom>
        </p:spPr>
        <p:txBody>
          <a:bodyPr wrap="square" lIns="91440" tIns="45720" rIns="91440" bIns="45720" anchor="t">
            <a:spAutoFit/>
          </a:bodyPr>
          <a:lstStyle/>
          <a:p>
            <a:r>
              <a:rPr lang="en-US" sz="1200" dirty="0">
                <a:solidFill>
                  <a:srgbClr val="000000"/>
                </a:solidFill>
                <a:latin typeface="Comic Sans MS" panose="030F0702030302020204" pitchFamily="66" charset="0"/>
              </a:rPr>
              <a:t>In </a:t>
            </a:r>
            <a:r>
              <a:rPr lang="en-US" sz="1200" dirty="0" err="1">
                <a:solidFill>
                  <a:srgbClr val="000000"/>
                </a:solidFill>
                <a:latin typeface="Comic Sans MS" panose="030F0702030302020204" pitchFamily="66" charset="0"/>
              </a:rPr>
              <a:t>Maths</a:t>
            </a:r>
            <a:r>
              <a:rPr lang="en-US" sz="1200" dirty="0">
                <a:solidFill>
                  <a:srgbClr val="000000"/>
                </a:solidFill>
                <a:latin typeface="Comic Sans MS" panose="030F0702030302020204" pitchFamily="66" charset="0"/>
              </a:rPr>
              <a:t>, we will continue our learning of shape and the shapes we can see in our environment.  We will talk about shapes with 4 sides and positional language too.</a:t>
            </a:r>
          </a:p>
          <a:p>
            <a:endParaRPr lang="en-US" sz="1200" dirty="0">
              <a:solidFill>
                <a:srgbClr val="000000"/>
              </a:solidFill>
              <a:latin typeface="Comic Sans MS" panose="030F0702030302020204" pitchFamily="66" charset="0"/>
            </a:endParaRPr>
          </a:p>
          <a:p>
            <a:r>
              <a:rPr lang="en-US" sz="1200" dirty="0">
                <a:solidFill>
                  <a:srgbClr val="000000"/>
                </a:solidFill>
                <a:latin typeface="Comic Sans MS" panose="030F0702030302020204" pitchFamily="66" charset="0"/>
              </a:rPr>
              <a:t>In </a:t>
            </a:r>
            <a:r>
              <a:rPr lang="en-US" sz="1200" dirty="0" err="1">
                <a:solidFill>
                  <a:srgbClr val="000000"/>
                </a:solidFill>
                <a:latin typeface="Comic Sans MS" panose="030F0702030302020204" pitchFamily="66" charset="0"/>
              </a:rPr>
              <a:t>Maths</a:t>
            </a:r>
            <a:r>
              <a:rPr lang="en-US" sz="1200" dirty="0">
                <a:solidFill>
                  <a:srgbClr val="000000"/>
                </a:solidFill>
                <a:latin typeface="Comic Sans MS" panose="030F0702030302020204" pitchFamily="66" charset="0"/>
              </a:rPr>
              <a:t> Mastery we will continue to work on the following three skills:</a:t>
            </a:r>
          </a:p>
          <a:p>
            <a:pPr>
              <a:buFont typeface="Arial" panose="020B0604020202020204" pitchFamily="34" charset="0"/>
              <a:buChar char="•"/>
            </a:pPr>
            <a:r>
              <a:rPr lang="en-GB" sz="1200" b="1" dirty="0">
                <a:latin typeface="Comic Sans MS" panose="030F0702030302020204" pitchFamily="66" charset="0"/>
              </a:rPr>
              <a:t>Counting</a:t>
            </a:r>
            <a:r>
              <a:rPr lang="en-GB" sz="1200" dirty="0">
                <a:latin typeface="Comic Sans MS" panose="030F0702030302020204" pitchFamily="66" charset="0"/>
              </a:rPr>
              <a:t> – saying number names in the correct order and counting objects accurately.</a:t>
            </a:r>
          </a:p>
          <a:p>
            <a:pPr>
              <a:buFont typeface="Arial" panose="020B0604020202020204" pitchFamily="34" charset="0"/>
              <a:buChar char="•"/>
            </a:pPr>
            <a:r>
              <a:rPr lang="en-GB" sz="1200" b="1" dirty="0">
                <a:latin typeface="Comic Sans MS" panose="030F0702030302020204" pitchFamily="66" charset="0"/>
              </a:rPr>
              <a:t>Ordinality</a:t>
            </a:r>
            <a:r>
              <a:rPr lang="en-GB" sz="1200" dirty="0">
                <a:latin typeface="Comic Sans MS" panose="030F0702030302020204" pitchFamily="66" charset="0"/>
              </a:rPr>
              <a:t> – understanding the order of numbers, for example knowing that 5 comes after 4 or identifying who is first, second or third.</a:t>
            </a:r>
          </a:p>
          <a:p>
            <a:pPr>
              <a:buFont typeface="Arial" panose="020B0604020202020204" pitchFamily="34" charset="0"/>
              <a:buChar char="•"/>
            </a:pPr>
            <a:r>
              <a:rPr lang="en-GB" sz="1200" b="1" dirty="0">
                <a:latin typeface="Comic Sans MS" panose="030F0702030302020204" pitchFamily="66" charset="0"/>
              </a:rPr>
              <a:t>Cardinality</a:t>
            </a:r>
            <a:r>
              <a:rPr lang="en-GB" sz="1200" dirty="0">
                <a:latin typeface="Comic Sans MS" panose="030F0702030302020204" pitchFamily="66" charset="0"/>
              </a:rPr>
              <a:t> – understanding that the last number counted tells us how many objects there are altogether.</a:t>
            </a:r>
          </a:p>
          <a:p>
            <a:endParaRPr lang="en-US" sz="1250" dirty="0">
              <a:solidFill>
                <a:srgbClr val="000000"/>
              </a:solidFill>
              <a:latin typeface="Open Sans"/>
            </a:endParaRPr>
          </a:p>
        </p:txBody>
      </p:sp>
      <p:pic>
        <p:nvPicPr>
          <p:cNvPr id="1026" name="Picture 2" descr="The Best Diwali Ever (PB): Amazon.co.uk: Shah, Sonali, Prabhat, Chaaya: 9780702303302: Books">
            <a:extLst>
              <a:ext uri="{FF2B5EF4-FFF2-40B4-BE49-F238E27FC236}">
                <a16:creationId xmlns:a16="http://schemas.microsoft.com/office/drawing/2014/main" id="{38C7B467-6E25-48F4-A1A9-D1F904ADA94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99478" y="2783262"/>
            <a:ext cx="1165912" cy="12803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ittle Glow by Katie Sahota, Harry Woodgate | Waterstones">
            <a:extLst>
              <a:ext uri="{FF2B5EF4-FFF2-40B4-BE49-F238E27FC236}">
                <a16:creationId xmlns:a16="http://schemas.microsoft.com/office/drawing/2014/main" id="{5A2BE305-A650-4AFB-B093-F08897118D4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71543" y="2797460"/>
            <a:ext cx="1277506" cy="126612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Chalk: Amazon.co.uk: Thomson, Bill, Thomson, Bill: Books">
            <a:extLst>
              <a:ext uri="{FF2B5EF4-FFF2-40B4-BE49-F238E27FC236}">
                <a16:creationId xmlns:a16="http://schemas.microsoft.com/office/drawing/2014/main" id="{FB92D03D-F682-46B2-8CD6-D6859779CC9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362182" y="3004155"/>
            <a:ext cx="1405985" cy="10709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iz and Ott's Big Draw by Bridget Marzo | Waterstones">
            <a:extLst>
              <a:ext uri="{FF2B5EF4-FFF2-40B4-BE49-F238E27FC236}">
                <a16:creationId xmlns:a16="http://schemas.microsoft.com/office/drawing/2014/main" id="{7AE870D3-66FD-455D-AE7C-5EC864867DF2}"/>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849528" y="4208049"/>
            <a:ext cx="1146296" cy="15082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Leaf Thief: The New York Times bestseller is now a gorgeously gifty board book! (Leaf Thief Series): Amazon.co.uk: Hemming, Alice, Slater, Nicola: ...">
            <a:extLst>
              <a:ext uri="{FF2B5EF4-FFF2-40B4-BE49-F238E27FC236}">
                <a16:creationId xmlns:a16="http://schemas.microsoft.com/office/drawing/2014/main" id="{91809EA0-6CCE-4579-8A98-1929063F30CA}"/>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093661" y="4280771"/>
            <a:ext cx="1304667" cy="142993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e Gingerbread Man (Picture Books): Amazon.co.uk: Lesley Sims: 9781409531661: Books">
            <a:extLst>
              <a:ext uri="{FF2B5EF4-FFF2-40B4-BE49-F238E27FC236}">
                <a16:creationId xmlns:a16="http://schemas.microsoft.com/office/drawing/2014/main" id="{2876BFB0-F336-47A5-A33A-25E52A62E04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456415" y="4323483"/>
            <a:ext cx="1335717" cy="133571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raw Me a Star: Eric Carle: Amazon.co.uk: Carle, Eric: 9780140549270: Books">
            <a:extLst>
              <a:ext uri="{FF2B5EF4-FFF2-40B4-BE49-F238E27FC236}">
                <a16:creationId xmlns:a16="http://schemas.microsoft.com/office/drawing/2014/main" id="{55357808-07BD-46ED-A2B5-62ABFBBC9078}"/>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314542" y="5745794"/>
            <a:ext cx="1201047" cy="15316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he Empty Stocking : Curtis, Richard, Cobb, Rebecca: Amazon.co.uk: Books">
            <a:extLst>
              <a:ext uri="{FF2B5EF4-FFF2-40B4-BE49-F238E27FC236}">
                <a16:creationId xmlns:a16="http://schemas.microsoft.com/office/drawing/2014/main" id="{C884142D-A63D-4C70-91C1-A7DC65B4BCB5}"/>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659616" y="5718313"/>
            <a:ext cx="1272494" cy="1559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702523" y="1325575"/>
            <a:ext cx="2138217" cy="542573"/>
          </a:xfrm>
          <a:prstGeom prst="rect">
            <a:avLst/>
          </a:prstGeom>
        </p:spPr>
      </p:pic>
      <p:sp>
        <p:nvSpPr>
          <p:cNvPr id="21" name="TextBox 21"/>
          <p:cNvSpPr txBox="1"/>
          <p:nvPr/>
        </p:nvSpPr>
        <p:spPr>
          <a:xfrm>
            <a:off x="4940704" y="1412726"/>
            <a:ext cx="1489388"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LITERACY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770" t="4032" r="6764" b="84"/>
          <a:stretch>
            <a:fillRect/>
          </a:stretch>
        </p:blipFill>
        <p:spPr>
          <a:xfrm>
            <a:off x="163" y="-16427"/>
            <a:ext cx="10693400" cy="7556500"/>
          </a:xfrm>
          <a:prstGeom prst="rect">
            <a:avLst/>
          </a:prstGeom>
        </p:spPr>
      </p:pic>
      <p:pic>
        <p:nvPicPr>
          <p:cNvPr id="3" name="Picture 3"/>
          <p:cNvPicPr>
            <a:picLocks noChangeAspect="1"/>
          </p:cNvPicPr>
          <p:nvPr/>
        </p:nvPicPr>
        <p:blipFill>
          <a:blip r:embed="rId3"/>
          <a:srcRect l="5044" r="5044"/>
          <a:stretch>
            <a:fillRect/>
          </a:stretch>
        </p:blipFill>
        <p:spPr>
          <a:xfrm>
            <a:off x="52141" y="4342566"/>
            <a:ext cx="5346000" cy="3195878"/>
          </a:xfrm>
          <a:prstGeom prst="rect">
            <a:avLst/>
          </a:prstGeom>
        </p:spPr>
      </p:pic>
      <p:pic>
        <p:nvPicPr>
          <p:cNvPr id="4" name="Picture 4"/>
          <p:cNvPicPr>
            <a:picLocks noChangeAspect="1"/>
          </p:cNvPicPr>
          <p:nvPr/>
        </p:nvPicPr>
        <p:blipFill>
          <a:blip r:embed="rId4"/>
          <a:srcRect/>
          <a:stretch>
            <a:fillRect/>
          </a:stretch>
        </p:blipFill>
        <p:spPr>
          <a:xfrm>
            <a:off x="8862611" y="70221"/>
            <a:ext cx="1829389" cy="1371558"/>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0" y="131439"/>
            <a:ext cx="5452927" cy="939945"/>
          </a:xfrm>
          <a:prstGeom prst="rect">
            <a:avLst/>
          </a:prstGeom>
        </p:spPr>
      </p:pic>
      <p:pic>
        <p:nvPicPr>
          <p:cNvPr id="7" name="Picture 7"/>
          <p:cNvPicPr>
            <a:picLocks noChangeAspect="1"/>
          </p:cNvPicPr>
          <p:nvPr/>
        </p:nvPicPr>
        <p:blipFill>
          <a:blip r:embed="rId7"/>
          <a:srcRect l="5557" r="11950" b="18190"/>
          <a:stretch>
            <a:fillRect/>
          </a:stretch>
        </p:blipFill>
        <p:spPr>
          <a:xfrm>
            <a:off x="82423" y="1089774"/>
            <a:ext cx="5636500" cy="3119189"/>
          </a:xfrm>
          <a:prstGeom prst="rect">
            <a:avLst/>
          </a:prstGeom>
        </p:spPr>
      </p:pic>
      <p:pic>
        <p:nvPicPr>
          <p:cNvPr id="8" name="Picture 8"/>
          <p:cNvPicPr>
            <a:picLocks noChangeAspect="1"/>
          </p:cNvPicPr>
          <p:nvPr/>
        </p:nvPicPr>
        <p:blipFill>
          <a:blip r:embed="rId8"/>
          <a:srcRect l="5996" r="5996" b="14519"/>
          <a:stretch>
            <a:fillRect/>
          </a:stretch>
        </p:blipFill>
        <p:spPr>
          <a:xfrm>
            <a:off x="5692464" y="708395"/>
            <a:ext cx="3395407" cy="1627261"/>
          </a:xfrm>
          <a:prstGeom prst="rect">
            <a:avLst/>
          </a:prstGeom>
        </p:spPr>
      </p:pic>
      <p:sp>
        <p:nvSpPr>
          <p:cNvPr id="9" name="TextBox 9"/>
          <p:cNvSpPr txBox="1"/>
          <p:nvPr/>
        </p:nvSpPr>
        <p:spPr>
          <a:xfrm>
            <a:off x="1148477" y="302786"/>
            <a:ext cx="3288655" cy="389255"/>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Bold"/>
              </a:rPr>
              <a:t>EYFS Autumn Term 2</a:t>
            </a:r>
          </a:p>
        </p:txBody>
      </p:sp>
      <p:pic>
        <p:nvPicPr>
          <p:cNvPr id="13" name="Picture 13"/>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63596" y="1106194"/>
            <a:ext cx="2138217" cy="542573"/>
          </a:xfrm>
          <a:prstGeom prst="rect">
            <a:avLst/>
          </a:prstGeom>
        </p:spPr>
      </p:pic>
      <p:sp>
        <p:nvSpPr>
          <p:cNvPr id="14" name="TextBox 14"/>
          <p:cNvSpPr txBox="1"/>
          <p:nvPr/>
        </p:nvSpPr>
        <p:spPr>
          <a:xfrm>
            <a:off x="1765159" y="1215619"/>
            <a:ext cx="2162310"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KEY DATES</a:t>
            </a:r>
            <a:endParaRPr lang="en-US" sz="1800" dirty="0">
              <a:solidFill>
                <a:srgbClr val="000000"/>
              </a:solidFill>
              <a:latin typeface="Open Sans Bold"/>
            </a:endParaRPr>
          </a:p>
        </p:txBody>
      </p:sp>
      <p:pic>
        <p:nvPicPr>
          <p:cNvPr id="15" name="Picture 1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934838" y="289964"/>
            <a:ext cx="3113807" cy="485885"/>
          </a:xfrm>
          <a:prstGeom prst="rect">
            <a:avLst/>
          </a:prstGeom>
        </p:spPr>
      </p:pic>
      <p:pic>
        <p:nvPicPr>
          <p:cNvPr id="17" name="Picture 17"/>
          <p:cNvPicPr>
            <a:picLocks noChangeAspect="1"/>
          </p:cNvPicPr>
          <p:nvPr/>
        </p:nvPicPr>
        <p:blipFill>
          <a:blip r:embed="rId7"/>
          <a:srcRect l="5557" r="24327" b="18190"/>
          <a:stretch>
            <a:fillRect/>
          </a:stretch>
        </p:blipFill>
        <p:spPr>
          <a:xfrm>
            <a:off x="8293922" y="2647768"/>
            <a:ext cx="2241292" cy="4096250"/>
          </a:xfrm>
          <a:prstGeom prst="rect">
            <a:avLst/>
          </a:prstGeom>
        </p:spPr>
      </p:pic>
      <p:pic>
        <p:nvPicPr>
          <p:cNvPr id="18" name="Picture 1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397921" y="2470124"/>
            <a:ext cx="2164224" cy="744588"/>
          </a:xfrm>
          <a:prstGeom prst="rect">
            <a:avLst/>
          </a:prstGeom>
        </p:spPr>
      </p:pic>
      <p:sp>
        <p:nvSpPr>
          <p:cNvPr id="19" name="TextBox 19"/>
          <p:cNvSpPr txBox="1"/>
          <p:nvPr/>
        </p:nvSpPr>
        <p:spPr>
          <a:xfrm>
            <a:off x="8276076" y="2550128"/>
            <a:ext cx="2233923"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P.</a:t>
            </a:r>
            <a:r>
              <a:rPr lang="en-US" dirty="0">
                <a:solidFill>
                  <a:srgbClr val="000000"/>
                </a:solidFill>
                <a:latin typeface="Open Sans Bold"/>
              </a:rPr>
              <a:t>E.</a:t>
            </a:r>
            <a:r>
              <a:rPr lang="en-US" sz="1800" dirty="0">
                <a:solidFill>
                  <a:srgbClr val="000000"/>
                </a:solidFill>
                <a:latin typeface="Open Sans Bold"/>
              </a:rPr>
              <a:t> </a:t>
            </a:r>
          </a:p>
        </p:txBody>
      </p:sp>
      <p:sp>
        <p:nvSpPr>
          <p:cNvPr id="20" name="TextBox 20"/>
          <p:cNvSpPr txBox="1"/>
          <p:nvPr/>
        </p:nvSpPr>
        <p:spPr>
          <a:xfrm>
            <a:off x="5554800" y="4628405"/>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Add here  </a:t>
            </a:r>
          </a:p>
        </p:txBody>
      </p:sp>
      <p:sp>
        <p:nvSpPr>
          <p:cNvPr id="21" name="TextBox 21"/>
          <p:cNvSpPr txBox="1"/>
          <p:nvPr/>
        </p:nvSpPr>
        <p:spPr>
          <a:xfrm>
            <a:off x="6184482" y="988659"/>
            <a:ext cx="2797975" cy="325282"/>
          </a:xfrm>
          <a:prstGeom prst="rect">
            <a:avLst/>
          </a:prstGeom>
        </p:spPr>
        <p:txBody>
          <a:bodyPr wrap="square" lIns="0" tIns="0" rIns="0" bIns="0" rtlCol="0" anchor="t">
            <a:spAutoFit/>
          </a:bodyPr>
          <a:lstStyle/>
          <a:p>
            <a:pPr>
              <a:lnSpc>
                <a:spcPts val="2940"/>
              </a:lnSpc>
            </a:pPr>
            <a:endParaRPr lang="en-US" sz="1400" dirty="0">
              <a:solidFill>
                <a:srgbClr val="000000"/>
              </a:solidFill>
              <a:latin typeface="Open Sans"/>
            </a:endParaRPr>
          </a:p>
        </p:txBody>
      </p:sp>
      <p:sp>
        <p:nvSpPr>
          <p:cNvPr id="22" name="TextBox 22"/>
          <p:cNvSpPr txBox="1"/>
          <p:nvPr/>
        </p:nvSpPr>
        <p:spPr>
          <a:xfrm>
            <a:off x="8366459" y="3334936"/>
            <a:ext cx="1951756" cy="3447098"/>
          </a:xfrm>
          <a:prstGeom prst="rect">
            <a:avLst/>
          </a:prstGeom>
        </p:spPr>
        <p:txBody>
          <a:bodyPr lIns="0" tIns="0" rIns="0" bIns="0" rtlCol="0" anchor="t">
            <a:spAutoFit/>
          </a:bodyPr>
          <a:lstStyle/>
          <a:p>
            <a:r>
              <a:rPr lang="en-US" sz="1400" dirty="0">
                <a:solidFill>
                  <a:srgbClr val="000000"/>
                </a:solidFill>
                <a:latin typeface="Open Sans"/>
              </a:rPr>
              <a:t>P.E. for both classes will be on Fridays.</a:t>
            </a:r>
            <a:endParaRPr lang="en-US" sz="1400" dirty="0">
              <a:solidFill>
                <a:srgbClr val="000000"/>
              </a:solidFill>
              <a:highlight>
                <a:srgbClr val="FFFF00"/>
              </a:highlight>
              <a:latin typeface="Open Sans"/>
            </a:endParaRPr>
          </a:p>
          <a:p>
            <a:endParaRPr lang="en-US" sz="1400" dirty="0">
              <a:solidFill>
                <a:srgbClr val="000000"/>
              </a:solidFill>
              <a:latin typeface="Open Sans"/>
              <a:ea typeface="Open Sans"/>
              <a:cs typeface="Open Sans"/>
            </a:endParaRPr>
          </a:p>
          <a:p>
            <a:r>
              <a:rPr lang="en-US" sz="1400" dirty="0">
                <a:solidFill>
                  <a:srgbClr val="000000"/>
                </a:solidFill>
                <a:latin typeface="Open Sans"/>
              </a:rPr>
              <a:t>Please ensure children come to school in the correct P.E. kit on this day and that any earrings have been removed. Please could children wear trainers that they can put on and take off by themselves, if possible, as they may need to change into wellies throughout the day.</a:t>
            </a:r>
          </a:p>
        </p:txBody>
      </p:sp>
      <p:sp>
        <p:nvSpPr>
          <p:cNvPr id="25" name="TextBox 25"/>
          <p:cNvSpPr txBox="1"/>
          <p:nvPr/>
        </p:nvSpPr>
        <p:spPr>
          <a:xfrm>
            <a:off x="7006843" y="336232"/>
            <a:ext cx="795040" cy="297180"/>
          </a:xfrm>
          <a:prstGeom prst="rect">
            <a:avLst/>
          </a:prstGeom>
        </p:spPr>
        <p:txBody>
          <a:bodyPr lIns="0" tIns="0" rIns="0" bIns="0" rtlCol="0" anchor="t">
            <a:spAutoFit/>
          </a:bodyPr>
          <a:lstStyle/>
          <a:p>
            <a:pPr algn="ctr">
              <a:lnSpc>
                <a:spcPts val="2520"/>
              </a:lnSpc>
            </a:pPr>
            <a:r>
              <a:rPr lang="en-US" dirty="0">
                <a:solidFill>
                  <a:srgbClr val="000000"/>
                </a:solidFill>
                <a:latin typeface="Open Sans Bold"/>
              </a:rPr>
              <a:t>STAFF</a:t>
            </a:r>
            <a:r>
              <a:rPr lang="en-US" sz="1800" dirty="0">
                <a:solidFill>
                  <a:srgbClr val="000000"/>
                </a:solidFill>
                <a:latin typeface="Open Sans Bold"/>
              </a:rPr>
              <a:t> </a:t>
            </a:r>
          </a:p>
        </p:txBody>
      </p:sp>
      <p:pic>
        <p:nvPicPr>
          <p:cNvPr id="27" name="Picture 27"/>
          <p:cNvPicPr>
            <a:picLocks noChangeAspect="1"/>
          </p:cNvPicPr>
          <p:nvPr/>
        </p:nvPicPr>
        <p:blipFill>
          <a:blip r:embed="rId8"/>
          <a:srcRect l="5996" r="5996" b="14519"/>
          <a:stretch>
            <a:fillRect/>
          </a:stretch>
        </p:blipFill>
        <p:spPr>
          <a:xfrm>
            <a:off x="757713" y="4929585"/>
            <a:ext cx="4895106" cy="2118690"/>
          </a:xfrm>
          <a:prstGeom prst="rect">
            <a:avLst/>
          </a:prstGeom>
        </p:spPr>
      </p:pic>
      <p:pic>
        <p:nvPicPr>
          <p:cNvPr id="28" name="Picture 2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874276" y="4334808"/>
            <a:ext cx="2562856" cy="542573"/>
          </a:xfrm>
          <a:prstGeom prst="rect">
            <a:avLst/>
          </a:prstGeom>
        </p:spPr>
      </p:pic>
      <p:sp>
        <p:nvSpPr>
          <p:cNvPr id="29" name="TextBox 29"/>
          <p:cNvSpPr txBox="1"/>
          <p:nvPr/>
        </p:nvSpPr>
        <p:spPr>
          <a:xfrm>
            <a:off x="1807386" y="4437047"/>
            <a:ext cx="2445526"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READING</a:t>
            </a:r>
            <a:endParaRPr lang="en-US" sz="1800" dirty="0">
              <a:solidFill>
                <a:srgbClr val="000000"/>
              </a:solidFill>
              <a:latin typeface="Open Sans Bold"/>
            </a:endParaRPr>
          </a:p>
        </p:txBody>
      </p:sp>
      <p:pic>
        <p:nvPicPr>
          <p:cNvPr id="30" name="Picture 30"/>
          <p:cNvPicPr>
            <a:picLocks noChangeAspect="1"/>
          </p:cNvPicPr>
          <p:nvPr/>
        </p:nvPicPr>
        <p:blipFill>
          <a:blip r:embed="rId7"/>
          <a:srcRect l="8624" r="30543" b="18158"/>
          <a:stretch>
            <a:fillRect/>
          </a:stretch>
        </p:blipFill>
        <p:spPr>
          <a:xfrm>
            <a:off x="5887917" y="2288629"/>
            <a:ext cx="2228107" cy="4860424"/>
          </a:xfrm>
          <a:prstGeom prst="rect">
            <a:avLst/>
          </a:prstGeom>
        </p:spPr>
      </p:pic>
      <p:pic>
        <p:nvPicPr>
          <p:cNvPr id="31" name="Picture 31"/>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980237" y="2421329"/>
            <a:ext cx="2118469" cy="542573"/>
          </a:xfrm>
          <a:prstGeom prst="rect">
            <a:avLst/>
          </a:prstGeom>
        </p:spPr>
      </p:pic>
      <p:pic>
        <p:nvPicPr>
          <p:cNvPr id="36" name="Picture 36"/>
          <p:cNvPicPr>
            <a:picLocks noChangeAspect="1"/>
          </p:cNvPicPr>
          <p:nvPr/>
        </p:nvPicPr>
        <p:blipFill>
          <a:blip r:embed="rId11"/>
          <a:srcRect l="10978" r="5044" b="4768"/>
          <a:stretch>
            <a:fillRect/>
          </a:stretch>
        </p:blipFill>
        <p:spPr>
          <a:xfrm>
            <a:off x="5241482" y="4201946"/>
            <a:ext cx="5469485" cy="3333821"/>
          </a:xfrm>
          <a:prstGeom prst="rect">
            <a:avLst/>
          </a:prstGeom>
        </p:spPr>
      </p:pic>
      <p:sp>
        <p:nvSpPr>
          <p:cNvPr id="38" name="TextBox 20"/>
          <p:cNvSpPr txBox="1"/>
          <p:nvPr/>
        </p:nvSpPr>
        <p:spPr>
          <a:xfrm>
            <a:off x="3471353" y="5033486"/>
            <a:ext cx="1951756" cy="325282"/>
          </a:xfrm>
          <a:prstGeom prst="rect">
            <a:avLst/>
          </a:prstGeom>
        </p:spPr>
        <p:txBody>
          <a:bodyPr lIns="0" tIns="0" rIns="0" bIns="0" rtlCol="0" anchor="t">
            <a:spAutoFit/>
          </a:bodyPr>
          <a:lstStyle/>
          <a:p>
            <a:pPr algn="ctr">
              <a:lnSpc>
                <a:spcPts val="2940"/>
              </a:lnSpc>
            </a:pPr>
            <a:r>
              <a:rPr lang="en-US" sz="1400" dirty="0">
                <a:solidFill>
                  <a:srgbClr val="000000"/>
                </a:solidFill>
                <a:latin typeface="Open Sans"/>
              </a:rPr>
              <a:t>.</a:t>
            </a:r>
          </a:p>
        </p:txBody>
      </p:sp>
      <p:sp>
        <p:nvSpPr>
          <p:cNvPr id="39" name="TextBox 20"/>
          <p:cNvSpPr txBox="1"/>
          <p:nvPr/>
        </p:nvSpPr>
        <p:spPr>
          <a:xfrm>
            <a:off x="5927294" y="2918419"/>
            <a:ext cx="2185922" cy="4039567"/>
          </a:xfrm>
          <a:prstGeom prst="rect">
            <a:avLst/>
          </a:prstGeom>
        </p:spPr>
        <p:txBody>
          <a:bodyPr wrap="square" lIns="0" tIns="0" rIns="0" bIns="0" rtlCol="0" anchor="t">
            <a:spAutoFit/>
          </a:bodyPr>
          <a:lstStyle/>
          <a:p>
            <a:endParaRPr lang="en-US" sz="1250" dirty="0">
              <a:solidFill>
                <a:srgbClr val="000000"/>
              </a:solidFill>
              <a:latin typeface="Open Sans"/>
            </a:endParaRPr>
          </a:p>
          <a:p>
            <a:r>
              <a:rPr lang="en-US" sz="1250" dirty="0">
                <a:solidFill>
                  <a:srgbClr val="000000"/>
                </a:solidFill>
                <a:latin typeface="Open Sans"/>
              </a:rPr>
              <a:t>*Please bring a fruit/vegetable snack every day. Afternoon snack will be provided by school.</a:t>
            </a:r>
          </a:p>
          <a:p>
            <a:r>
              <a:rPr lang="en-US" sz="1250" dirty="0">
                <a:solidFill>
                  <a:srgbClr val="000000"/>
                </a:solidFill>
                <a:latin typeface="Open Sans"/>
              </a:rPr>
              <a:t>*Please ensure EVERYTHING that comes into school is clearly labelled -a name written in a permanent marker or biro is fine!</a:t>
            </a:r>
          </a:p>
          <a:p>
            <a:r>
              <a:rPr lang="en-US" sz="1250" dirty="0">
                <a:solidFill>
                  <a:srgbClr val="000000"/>
                </a:solidFill>
                <a:latin typeface="Open Sans"/>
              </a:rPr>
              <a:t>*Please bring in a family photo for our class display, if you have not already done so.</a:t>
            </a:r>
          </a:p>
          <a:p>
            <a:r>
              <a:rPr lang="en-US" sz="1250" dirty="0">
                <a:solidFill>
                  <a:srgbClr val="000000"/>
                </a:solidFill>
                <a:latin typeface="Open Sans"/>
              </a:rPr>
              <a:t>*Please bring in wellies, waterproof trousers and spare clothes for your child for us to keep in school. *Please ensure spare clothes are in a named bag as these will go on their pegs. </a:t>
            </a:r>
          </a:p>
        </p:txBody>
      </p:sp>
      <p:sp>
        <p:nvSpPr>
          <p:cNvPr id="41" name="TextBox 20"/>
          <p:cNvSpPr txBox="1"/>
          <p:nvPr/>
        </p:nvSpPr>
        <p:spPr>
          <a:xfrm>
            <a:off x="818816" y="4942116"/>
            <a:ext cx="5057897" cy="1903278"/>
          </a:xfrm>
          <a:prstGeom prst="rect">
            <a:avLst/>
          </a:prstGeom>
        </p:spPr>
        <p:txBody>
          <a:bodyPr wrap="square" lIns="0" tIns="0" rIns="0" bIns="0" rtlCol="0" anchor="t">
            <a:spAutoFit/>
          </a:bodyPr>
          <a:lstStyle/>
          <a:p>
            <a:pPr>
              <a:lnSpc>
                <a:spcPct val="150000"/>
              </a:lnSpc>
            </a:pPr>
            <a:r>
              <a:rPr lang="en-US" sz="1400" dirty="0">
                <a:solidFill>
                  <a:srgbClr val="000000"/>
                </a:solidFill>
                <a:latin typeface="Comic Sans MS" panose="030F0702030302020204" pitchFamily="66" charset="0"/>
              </a:rPr>
              <a:t>This term, your children will bring home a 'sharing book' from our class collection for you to read and enjoy together. They will also bring home a wordless book which helps your child to understand stories through pictures and develop their talking skills. These will be collected in every Thursday ready for new books to be sent home on Fridays.</a:t>
            </a:r>
            <a:endParaRPr lang="en-US" dirty="0">
              <a:solidFill>
                <a:srgbClr val="000000"/>
              </a:solidFill>
              <a:latin typeface="Comic Sans MS" panose="030F0702030302020204" pitchFamily="66" charset="0"/>
            </a:endParaRPr>
          </a:p>
        </p:txBody>
      </p:sp>
      <p:sp>
        <p:nvSpPr>
          <p:cNvPr id="43" name="TextBox 42">
            <a:extLst>
              <a:ext uri="{FF2B5EF4-FFF2-40B4-BE49-F238E27FC236}">
                <a16:creationId xmlns:a16="http://schemas.microsoft.com/office/drawing/2014/main" id="{5E53A25F-6EEC-4C23-8027-2D207899BE53}"/>
              </a:ext>
            </a:extLst>
          </p:cNvPr>
          <p:cNvSpPr txBox="1"/>
          <p:nvPr/>
        </p:nvSpPr>
        <p:spPr>
          <a:xfrm>
            <a:off x="5818834" y="654050"/>
            <a:ext cx="3345816" cy="1673728"/>
          </a:xfrm>
          <a:prstGeom prst="rect">
            <a:avLst/>
          </a:prstGeom>
          <a:noFill/>
        </p:spPr>
        <p:txBody>
          <a:bodyPr wrap="square" lIns="91440" tIns="45720" rIns="91440" bIns="45720" rtlCol="0" anchor="t">
            <a:spAutoFit/>
          </a:bodyPr>
          <a:lstStyle/>
          <a:p>
            <a:pPr>
              <a:lnSpc>
                <a:spcPct val="150000"/>
              </a:lnSpc>
            </a:pPr>
            <a:r>
              <a:rPr lang="en-US" sz="1400" dirty="0">
                <a:solidFill>
                  <a:srgbClr val="000000"/>
                </a:solidFill>
                <a:latin typeface="Open Sans"/>
              </a:rPr>
              <a:t>Staff in EYFS work across both classes. Our team members are:</a:t>
            </a:r>
          </a:p>
          <a:p>
            <a:pPr>
              <a:lnSpc>
                <a:spcPct val="150000"/>
              </a:lnSpc>
            </a:pPr>
            <a:r>
              <a:rPr lang="en-US" sz="1400" dirty="0" err="1">
                <a:solidFill>
                  <a:srgbClr val="000000"/>
                </a:solidFill>
                <a:latin typeface="Open Sans"/>
              </a:rPr>
              <a:t>Mrs</a:t>
            </a:r>
            <a:r>
              <a:rPr lang="en-US" sz="1400" dirty="0">
                <a:solidFill>
                  <a:srgbClr val="000000"/>
                </a:solidFill>
                <a:latin typeface="Open Sans"/>
              </a:rPr>
              <a:t> Francis, </a:t>
            </a:r>
            <a:r>
              <a:rPr lang="en-US" sz="1400" dirty="0" err="1">
                <a:solidFill>
                  <a:srgbClr val="000000"/>
                </a:solidFill>
                <a:latin typeface="Open Sans"/>
              </a:rPr>
              <a:t>Mrs</a:t>
            </a:r>
            <a:r>
              <a:rPr lang="en-US" sz="1400" dirty="0">
                <a:solidFill>
                  <a:srgbClr val="000000"/>
                </a:solidFill>
                <a:latin typeface="Open Sans"/>
              </a:rPr>
              <a:t> Doyle, </a:t>
            </a:r>
            <a:r>
              <a:rPr lang="en-US" sz="1400" dirty="0" err="1">
                <a:solidFill>
                  <a:srgbClr val="000000"/>
                </a:solidFill>
                <a:latin typeface="Open Sans"/>
              </a:rPr>
              <a:t>Mrs</a:t>
            </a:r>
            <a:r>
              <a:rPr lang="en-US" sz="1400" dirty="0">
                <a:solidFill>
                  <a:srgbClr val="000000"/>
                </a:solidFill>
                <a:latin typeface="Open Sans"/>
              </a:rPr>
              <a:t> Uttridge, </a:t>
            </a:r>
            <a:r>
              <a:rPr lang="en-US" sz="1400" dirty="0" err="1">
                <a:solidFill>
                  <a:srgbClr val="000000"/>
                </a:solidFill>
                <a:latin typeface="Open Sans"/>
              </a:rPr>
              <a:t>Mrs</a:t>
            </a:r>
            <a:r>
              <a:rPr lang="en-US" sz="1400" dirty="0">
                <a:solidFill>
                  <a:srgbClr val="000000"/>
                </a:solidFill>
                <a:latin typeface="Open Sans"/>
              </a:rPr>
              <a:t> Finch, Miss Gilks, </a:t>
            </a:r>
            <a:r>
              <a:rPr lang="en-US" sz="1400" dirty="0" err="1">
                <a:solidFill>
                  <a:srgbClr val="000000"/>
                </a:solidFill>
                <a:latin typeface="Open Sans"/>
              </a:rPr>
              <a:t>Mrs</a:t>
            </a:r>
            <a:r>
              <a:rPr lang="en-US" sz="1400" dirty="0">
                <a:solidFill>
                  <a:srgbClr val="000000"/>
                </a:solidFill>
                <a:latin typeface="Open Sans"/>
              </a:rPr>
              <a:t> Le Sager and </a:t>
            </a:r>
            <a:r>
              <a:rPr lang="en-US" sz="1400" dirty="0" err="1">
                <a:solidFill>
                  <a:srgbClr val="000000"/>
                </a:solidFill>
                <a:latin typeface="Open Sans"/>
              </a:rPr>
              <a:t>Mrs</a:t>
            </a:r>
            <a:r>
              <a:rPr lang="en-US" sz="1400" dirty="0">
                <a:solidFill>
                  <a:srgbClr val="000000"/>
                </a:solidFill>
                <a:latin typeface="Open Sans"/>
              </a:rPr>
              <a:t> Hagger.</a:t>
            </a:r>
            <a:endParaRPr lang="en-US" sz="1400" dirty="0">
              <a:solidFill>
                <a:srgbClr val="000000"/>
              </a:solidFill>
              <a:latin typeface="Open Sans"/>
              <a:ea typeface="Open Sans"/>
              <a:cs typeface="Open Sans"/>
            </a:endParaRPr>
          </a:p>
        </p:txBody>
      </p:sp>
      <p:sp>
        <p:nvSpPr>
          <p:cNvPr id="23" name="TextBox 22">
            <a:extLst>
              <a:ext uri="{FF2B5EF4-FFF2-40B4-BE49-F238E27FC236}">
                <a16:creationId xmlns:a16="http://schemas.microsoft.com/office/drawing/2014/main" id="{FFCB94CA-8674-4648-9EC9-1084BD58DD7D}"/>
              </a:ext>
            </a:extLst>
          </p:cNvPr>
          <p:cNvSpPr txBox="1"/>
          <p:nvPr/>
        </p:nvSpPr>
        <p:spPr>
          <a:xfrm>
            <a:off x="6279452" y="2429904"/>
            <a:ext cx="2221430" cy="369332"/>
          </a:xfrm>
          <a:prstGeom prst="rect">
            <a:avLst/>
          </a:prstGeom>
          <a:noFill/>
        </p:spPr>
        <p:txBody>
          <a:bodyPr wrap="square" rtlCol="0">
            <a:spAutoFit/>
          </a:bodyPr>
          <a:lstStyle/>
          <a:p>
            <a:r>
              <a:rPr lang="en-US" dirty="0">
                <a:solidFill>
                  <a:srgbClr val="000000"/>
                </a:solidFill>
                <a:latin typeface="Open Sans Bold"/>
              </a:rPr>
              <a:t>REMINDERS</a:t>
            </a:r>
            <a:endParaRPr lang="en-GB" dirty="0"/>
          </a:p>
        </p:txBody>
      </p:sp>
      <p:sp>
        <p:nvSpPr>
          <p:cNvPr id="37" name="TextBox 36">
            <a:extLst>
              <a:ext uri="{FF2B5EF4-FFF2-40B4-BE49-F238E27FC236}">
                <a16:creationId xmlns:a16="http://schemas.microsoft.com/office/drawing/2014/main" id="{9CA0E5BD-62B7-4844-8896-864C9D0AA18A}"/>
              </a:ext>
            </a:extLst>
          </p:cNvPr>
          <p:cNvSpPr txBox="1"/>
          <p:nvPr/>
        </p:nvSpPr>
        <p:spPr>
          <a:xfrm>
            <a:off x="185224" y="1743785"/>
            <a:ext cx="5363110" cy="2308324"/>
          </a:xfrm>
          <a:prstGeom prst="rect">
            <a:avLst/>
          </a:prstGeom>
          <a:noFill/>
        </p:spPr>
        <p:txBody>
          <a:bodyPr wrap="square">
            <a:spAutoFit/>
          </a:bodyPr>
          <a:lstStyle/>
          <a:p>
            <a:pPr marL="285750" indent="-285750" algn="l">
              <a:buFont typeface="Arial" panose="020B0604020202020204" pitchFamily="34" charset="0"/>
              <a:buChar char="•"/>
            </a:pPr>
            <a:r>
              <a:rPr lang="en-GB" sz="1800" b="0" i="0" dirty="0">
                <a:solidFill>
                  <a:srgbClr val="242424"/>
                </a:solidFill>
                <a:effectLst/>
                <a:latin typeface="Calibri" panose="020F0502020204030204" pitchFamily="34" charset="0"/>
              </a:rPr>
              <a:t>Wednesday 9</a:t>
            </a:r>
            <a:r>
              <a:rPr lang="en-GB" sz="1800" b="0" i="0" baseline="30000" dirty="0">
                <a:solidFill>
                  <a:srgbClr val="242424"/>
                </a:solidFill>
                <a:effectLst/>
                <a:latin typeface="Calibri" panose="020F0502020204030204" pitchFamily="34" charset="0"/>
              </a:rPr>
              <a:t>th</a:t>
            </a:r>
            <a:r>
              <a:rPr lang="en-GB" sz="1800" b="0" i="0" dirty="0">
                <a:solidFill>
                  <a:srgbClr val="242424"/>
                </a:solidFill>
                <a:effectLst/>
                <a:latin typeface="Calibri" panose="020F0502020204030204" pitchFamily="34" charset="0"/>
              </a:rPr>
              <a:t> December –Christmas Carols to parents @ 2:45pm.</a:t>
            </a:r>
          </a:p>
          <a:p>
            <a:pPr marL="285750" indent="-285750" algn="l">
              <a:buFont typeface="Arial" panose="020B0604020202020204" pitchFamily="34" charset="0"/>
              <a:buChar char="•"/>
            </a:pPr>
            <a:r>
              <a:rPr lang="en-GB" sz="1800" b="0" i="0" dirty="0">
                <a:solidFill>
                  <a:srgbClr val="242424"/>
                </a:solidFill>
                <a:effectLst/>
                <a:latin typeface="Calibri" panose="020F0502020204030204" pitchFamily="34" charset="0"/>
              </a:rPr>
              <a:t>Friday 11</a:t>
            </a:r>
            <a:r>
              <a:rPr lang="en-GB" sz="1800" b="0" i="0" baseline="30000" dirty="0">
                <a:solidFill>
                  <a:srgbClr val="242424"/>
                </a:solidFill>
                <a:effectLst/>
                <a:latin typeface="Calibri" panose="020F0502020204030204" pitchFamily="34" charset="0"/>
              </a:rPr>
              <a:t>th</a:t>
            </a:r>
            <a:r>
              <a:rPr lang="en-GB" sz="1800" b="0" i="0" dirty="0">
                <a:solidFill>
                  <a:srgbClr val="242424"/>
                </a:solidFill>
                <a:effectLst/>
                <a:latin typeface="Calibri" panose="020F0502020204030204" pitchFamily="34" charset="0"/>
              </a:rPr>
              <a:t> December: Drawing Together workshop from 9am – Book a time slot with the office soon!</a:t>
            </a:r>
          </a:p>
          <a:p>
            <a:pPr marL="285750" indent="-285750" algn="l">
              <a:buFont typeface="Arial" panose="020B0604020202020204" pitchFamily="34" charset="0"/>
              <a:buChar char="•"/>
            </a:pPr>
            <a:r>
              <a:rPr lang="en-GB" sz="1800" b="0" i="0" dirty="0">
                <a:solidFill>
                  <a:srgbClr val="242424"/>
                </a:solidFill>
                <a:effectLst/>
                <a:latin typeface="Calibri" panose="020F0502020204030204" pitchFamily="34" charset="0"/>
              </a:rPr>
              <a:t>Wednesday 16</a:t>
            </a:r>
            <a:r>
              <a:rPr lang="en-GB" sz="1800" b="0" i="0" baseline="30000" dirty="0">
                <a:solidFill>
                  <a:srgbClr val="242424"/>
                </a:solidFill>
                <a:effectLst/>
                <a:latin typeface="Calibri" panose="020F0502020204030204" pitchFamily="34" charset="0"/>
              </a:rPr>
              <a:t>th</a:t>
            </a:r>
            <a:r>
              <a:rPr lang="en-GB" sz="1800" b="0" i="0" dirty="0">
                <a:solidFill>
                  <a:srgbClr val="242424"/>
                </a:solidFill>
                <a:effectLst/>
                <a:latin typeface="Calibri" panose="020F0502020204030204" pitchFamily="34" charset="0"/>
              </a:rPr>
              <a:t> December: Children will visit the church for carol singing (no parents)</a:t>
            </a:r>
          </a:p>
          <a:p>
            <a:pPr marL="285750" indent="-285750" algn="l">
              <a:buFont typeface="Arial" panose="020B0604020202020204" pitchFamily="34" charset="0"/>
              <a:buChar char="•"/>
            </a:pPr>
            <a:r>
              <a:rPr lang="en-GB" dirty="0">
                <a:solidFill>
                  <a:srgbClr val="242424"/>
                </a:solidFill>
                <a:latin typeface="Calibri" panose="020F0502020204030204" pitchFamily="34" charset="0"/>
              </a:rPr>
              <a:t>Thursday 17</a:t>
            </a:r>
            <a:r>
              <a:rPr lang="en-GB" baseline="30000" dirty="0">
                <a:solidFill>
                  <a:srgbClr val="242424"/>
                </a:solidFill>
                <a:latin typeface="Calibri" panose="020F0502020204030204" pitchFamily="34" charset="0"/>
              </a:rPr>
              <a:t>th</a:t>
            </a:r>
            <a:r>
              <a:rPr lang="en-GB" dirty="0">
                <a:solidFill>
                  <a:srgbClr val="242424"/>
                </a:solidFill>
                <a:latin typeface="Calibri" panose="020F0502020204030204" pitchFamily="34" charset="0"/>
              </a:rPr>
              <a:t> December – Christmas Fun Day and Christmas Jumper Day</a:t>
            </a:r>
            <a:endParaRPr lang="en-GB" sz="1800" b="0" i="0" dirty="0">
              <a:solidFill>
                <a:srgbClr val="242424"/>
              </a:solidFill>
              <a:effectLst/>
              <a:latin typeface="Calibri" panose="020F050202020403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9" ma:contentTypeDescription="Create a new document." ma:contentTypeScope="" ma:versionID="97ecbcbffc07806b3948d9dd29a861d3">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f18579ec8fee7605db449bde7ccdc298"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7B6EC8-A086-488C-8088-CE8D872CCEB3}">
  <ds:schemaRefs>
    <ds:schemaRef ds:uri="http://schemas.microsoft.com/sharepoint/v3/contenttype/forms"/>
  </ds:schemaRefs>
</ds:datastoreItem>
</file>

<file path=customXml/itemProps2.xml><?xml version="1.0" encoding="utf-8"?>
<ds:datastoreItem xmlns:ds="http://schemas.openxmlformats.org/officeDocument/2006/customXml" ds:itemID="{284BBF9C-CCDB-4EBC-AFF2-D0D7BCED36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62AA3E-9FA3-4DC6-8996-3DCC63F0D38E}">
  <ds:schemaRefs>
    <ds:schemaRef ds:uri="http://schemas.microsoft.com/office/2006/metadata/properties"/>
    <ds:schemaRef ds:uri="http://purl.org/dc/elements/1.1/"/>
    <ds:schemaRef ds:uri="f00701a2-7724-4efd-af13-a623fff13b57"/>
    <ds:schemaRef ds:uri="0ff44e97-233f-4fc8-9d97-fac65850ace2"/>
    <ds:schemaRef ds:uri="8b33755d-08ae-413b-a6d7-2c8ef28c99bd"/>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22638</TotalTime>
  <Words>656</Words>
  <Application>Microsoft Office PowerPoint</Application>
  <PresentationFormat>Custom</PresentationFormat>
  <Paragraphs>40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Open Sans Bold</vt:lpstr>
      <vt:lpstr>Calibri</vt:lpstr>
      <vt:lpstr>Comic Sans MS</vt:lpstr>
      <vt:lpstr>Arial</vt:lpstr>
      <vt:lpstr>Open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89</cp:revision>
  <cp:lastPrinted>2022-08-04T12:56:59Z</cp:lastPrinted>
  <dcterms:created xsi:type="dcterms:W3CDTF">2006-08-16T00:00:00Z</dcterms:created>
  <dcterms:modified xsi:type="dcterms:W3CDTF">2026-10-20T12:09:43Z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