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Lst>
  <p:sldSz cx="10693400" cy="7556500"/>
  <p:notesSz cx="6797675" cy="9926638"/>
  <p:embeddedFontLst>
    <p:embeddedFont>
      <p:font typeface="Calibri" panose="020F0502020204030204" pitchFamily="34" charset="0"/>
      <p:regular r:id="rId7"/>
      <p:bold r:id="rId8"/>
      <p:italic r:id="rId9"/>
      <p:boldItalic r:id="rId10"/>
    </p:embeddedFont>
    <p:embeddedFont>
      <p:font typeface="Calibri Light" panose="020F0302020204030204" pitchFamily="34" charset="0"/>
      <p:regular r:id="rId11"/>
      <p:italic r:id="rId12"/>
    </p:embeddedFont>
    <p:embeddedFont>
      <p:font typeface="Comic Sans MS" panose="030F0702030302020204" pitchFamily="66" charset="0"/>
      <p:regular r:id="rId13"/>
      <p:bold r:id="rId14"/>
      <p:italic r:id="rId15"/>
      <p:boldItalic r:id="rId16"/>
    </p:embeddedFont>
    <p:embeddedFont>
      <p:font typeface="Open Sans" panose="020B0606030504020204" pitchFamily="34" charset="0"/>
      <p:regular r:id="rId17"/>
      <p:bold r:id="rId18"/>
      <p:italic r:id="rId19"/>
      <p:boldItalic r:id="rId20"/>
    </p:embeddedFont>
    <p:embeddedFont>
      <p:font typeface="Open Sans Bold" panose="020B0806030504020204" charset="0"/>
      <p:regular r:id="rId21"/>
      <p:bold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647DC0-7554-D526-9C14-2E6DAEEF3F80}" v="259" dt="2025-10-15T13:03:00.740"/>
    <p1510:client id="{FF174BF3-8A3B-C838-F69E-BADAF6D66FAB}" v="129" dt="2025-10-17T10:59:17.7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2" d="100"/>
          <a:sy n="62" d="100"/>
        </p:scale>
        <p:origin x="1096"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15.fntdata"/><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5.fntdata"/><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9.fntdata"/><Relationship Id="rId23" Type="http://schemas.openxmlformats.org/officeDocument/2006/relationships/presProps" Target="presProps.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font" Target="fonts/font16.fntdata"/><Relationship Id="rId27"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6.svg"/><Relationship Id="rId5" Type="http://schemas.openxmlformats.org/officeDocument/2006/relationships/image" Target="../media/image4.sv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Bottom Christmas Corner: Over 223 Royalty-Free Licensable Stock  Illustrations &amp; Drawings | Shutterstock">
            <a:extLst>
              <a:ext uri="{FF2B5EF4-FFF2-40B4-BE49-F238E27FC236}">
                <a16:creationId xmlns:a16="http://schemas.microsoft.com/office/drawing/2014/main" id="{3A7168C2-05EC-429D-87B2-3CD9878AB4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50813"/>
            <a:ext cx="10680700" cy="76950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p:cNvPicPr>
            <a:picLocks noChangeAspect="1"/>
          </p:cNvPicPr>
          <p:nvPr/>
        </p:nvPicPr>
        <p:blipFill>
          <a:blip r:embed="rId3"/>
          <a:srcRect/>
          <a:stretch>
            <a:fillRect/>
          </a:stretch>
        </p:blipFill>
        <p:spPr>
          <a:xfrm>
            <a:off x="8908204" y="0"/>
            <a:ext cx="1737761" cy="1302861"/>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31439"/>
            <a:ext cx="5168541" cy="890924"/>
          </a:xfrm>
          <a:prstGeom prst="rect">
            <a:avLst/>
          </a:prstGeom>
        </p:spPr>
      </p:pic>
      <p:pic>
        <p:nvPicPr>
          <p:cNvPr id="7" name="Picture 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168541" y="630601"/>
            <a:ext cx="2138217" cy="542573"/>
          </a:xfrm>
          <a:prstGeom prst="rect">
            <a:avLst/>
          </a:prstGeom>
        </p:spPr>
      </p:pic>
      <p:pic>
        <p:nvPicPr>
          <p:cNvPr id="8" name="Picture 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122273" y="1331436"/>
            <a:ext cx="2138217" cy="542573"/>
          </a:xfrm>
          <a:prstGeom prst="rect">
            <a:avLst/>
          </a:prstGeom>
        </p:spPr>
      </p:pic>
      <p:pic>
        <p:nvPicPr>
          <p:cNvPr id="9" name="Picture 9"/>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193095" y="788243"/>
            <a:ext cx="4402258" cy="4808004"/>
          </a:xfrm>
          <a:prstGeom prst="rect">
            <a:avLst/>
          </a:prstGeom>
        </p:spPr>
      </p:pic>
      <p:pic>
        <p:nvPicPr>
          <p:cNvPr id="10" name="Picture 10"/>
          <p:cNvPicPr>
            <a:picLocks noChangeAspect="1"/>
          </p:cNvPicPr>
          <p:nvPr/>
        </p:nvPicPr>
        <p:blipFill>
          <a:blip r:embed="rId10"/>
          <a:srcRect l="21981" r="33268"/>
          <a:stretch>
            <a:fillRect/>
          </a:stretch>
        </p:blipFill>
        <p:spPr>
          <a:xfrm>
            <a:off x="207234" y="1144599"/>
            <a:ext cx="3238687" cy="6280462"/>
          </a:xfrm>
          <a:prstGeom prst="rect">
            <a:avLst/>
          </a:prstGeom>
        </p:spPr>
      </p:pic>
      <p:pic>
        <p:nvPicPr>
          <p:cNvPr id="11" name="Picture 11"/>
          <p:cNvPicPr>
            <a:picLocks noChangeAspect="1"/>
          </p:cNvPicPr>
          <p:nvPr/>
        </p:nvPicPr>
        <p:blipFill>
          <a:blip r:embed="rId11"/>
          <a:srcRect l="2767" r="15886" b="17484"/>
          <a:stretch>
            <a:fillRect/>
          </a:stretch>
        </p:blipFill>
        <p:spPr>
          <a:xfrm>
            <a:off x="7763218" y="1798430"/>
            <a:ext cx="2748431" cy="4112464"/>
          </a:xfrm>
          <a:prstGeom prst="rect">
            <a:avLst/>
          </a:prstGeom>
        </p:spPr>
      </p:pic>
      <p:grpSp>
        <p:nvGrpSpPr>
          <p:cNvPr id="18" name="Group 18"/>
          <p:cNvGrpSpPr>
            <a:grpSpLocks noChangeAspect="1"/>
          </p:cNvGrpSpPr>
          <p:nvPr/>
        </p:nvGrpSpPr>
        <p:grpSpPr>
          <a:xfrm>
            <a:off x="8219896" y="5959225"/>
            <a:ext cx="1352287" cy="1324225"/>
            <a:chOff x="-72390" y="7620"/>
            <a:chExt cx="6487160" cy="6352540"/>
          </a:xfrm>
        </p:grpSpPr>
        <p:sp>
          <p:nvSpPr>
            <p:cNvPr id="19" name="Freeform 19"/>
            <p:cNvSpPr/>
            <p:nvPr/>
          </p:nvSpPr>
          <p:spPr>
            <a:xfrm>
              <a:off x="-72390" y="7620"/>
              <a:ext cx="6487160" cy="6352540"/>
            </a:xfrm>
            <a:custGeom>
              <a:avLst/>
              <a:gdLst/>
              <a:ahLst/>
              <a:cxnLst/>
              <a:rect l="l" t="t" r="r" b="b"/>
              <a:pathLst>
                <a:path w="6487160" h="6352540">
                  <a:moveTo>
                    <a:pt x="6322060" y="3176270"/>
                  </a:moveTo>
                  <a:cubicBezTo>
                    <a:pt x="6322060" y="2844800"/>
                    <a:pt x="6487160" y="2493010"/>
                    <a:pt x="6385560" y="2194560"/>
                  </a:cubicBezTo>
                  <a:cubicBezTo>
                    <a:pt x="6281420" y="1884680"/>
                    <a:pt x="5928360" y="1694180"/>
                    <a:pt x="5734050" y="1436370"/>
                  </a:cubicBezTo>
                  <a:cubicBezTo>
                    <a:pt x="5537200" y="1176020"/>
                    <a:pt x="5455920" y="796290"/>
                    <a:pt x="5185410" y="607060"/>
                  </a:cubicBezTo>
                  <a:cubicBezTo>
                    <a:pt x="4917440" y="420370"/>
                    <a:pt x="4517390" y="462280"/>
                    <a:pt x="4196080" y="360680"/>
                  </a:cubicBezTo>
                  <a:cubicBezTo>
                    <a:pt x="3884930" y="264160"/>
                    <a:pt x="3589020" y="0"/>
                    <a:pt x="3244850" y="0"/>
                  </a:cubicBezTo>
                  <a:cubicBezTo>
                    <a:pt x="2900680" y="0"/>
                    <a:pt x="2603500" y="262890"/>
                    <a:pt x="2293620" y="360680"/>
                  </a:cubicBezTo>
                  <a:cubicBezTo>
                    <a:pt x="1972310" y="461010"/>
                    <a:pt x="1570990" y="419100"/>
                    <a:pt x="1303020" y="607060"/>
                  </a:cubicBezTo>
                  <a:cubicBezTo>
                    <a:pt x="1032510" y="796290"/>
                    <a:pt x="951230" y="1176020"/>
                    <a:pt x="754380" y="1436370"/>
                  </a:cubicBezTo>
                  <a:cubicBezTo>
                    <a:pt x="558800" y="1694180"/>
                    <a:pt x="207010" y="1884680"/>
                    <a:pt x="101600" y="2194560"/>
                  </a:cubicBezTo>
                  <a:cubicBezTo>
                    <a:pt x="1270" y="2493010"/>
                    <a:pt x="165100" y="2844800"/>
                    <a:pt x="165100" y="3176270"/>
                  </a:cubicBezTo>
                  <a:cubicBezTo>
                    <a:pt x="165100" y="3507740"/>
                    <a:pt x="0" y="3859530"/>
                    <a:pt x="101600" y="4157980"/>
                  </a:cubicBezTo>
                  <a:cubicBezTo>
                    <a:pt x="205740" y="4467860"/>
                    <a:pt x="558800" y="4658360"/>
                    <a:pt x="753110" y="4916170"/>
                  </a:cubicBezTo>
                  <a:cubicBezTo>
                    <a:pt x="949960" y="5176520"/>
                    <a:pt x="1031240" y="5556250"/>
                    <a:pt x="1301750" y="5745480"/>
                  </a:cubicBezTo>
                  <a:cubicBezTo>
                    <a:pt x="1569720" y="5933440"/>
                    <a:pt x="1969770" y="5891530"/>
                    <a:pt x="2292350" y="5991860"/>
                  </a:cubicBezTo>
                  <a:cubicBezTo>
                    <a:pt x="2603500" y="6088380"/>
                    <a:pt x="2899410" y="6352540"/>
                    <a:pt x="3243580" y="6352540"/>
                  </a:cubicBezTo>
                  <a:cubicBezTo>
                    <a:pt x="3587750" y="6352540"/>
                    <a:pt x="3884930" y="6089650"/>
                    <a:pt x="4194810" y="5991860"/>
                  </a:cubicBezTo>
                  <a:cubicBezTo>
                    <a:pt x="4516120" y="5891530"/>
                    <a:pt x="4917440" y="5933440"/>
                    <a:pt x="5185410" y="5745480"/>
                  </a:cubicBezTo>
                  <a:cubicBezTo>
                    <a:pt x="5455920" y="5556250"/>
                    <a:pt x="5537200" y="5176520"/>
                    <a:pt x="5734050" y="4916170"/>
                  </a:cubicBezTo>
                  <a:cubicBezTo>
                    <a:pt x="5929630" y="4658360"/>
                    <a:pt x="6281420" y="4467860"/>
                    <a:pt x="6385560" y="4157980"/>
                  </a:cubicBezTo>
                  <a:cubicBezTo>
                    <a:pt x="6487160" y="3858260"/>
                    <a:pt x="6322060" y="3506470"/>
                    <a:pt x="6322060" y="3176270"/>
                  </a:cubicBezTo>
                  <a:close/>
                </a:path>
              </a:pathLst>
            </a:custGeom>
            <a:solidFill>
              <a:srgbClr val="998A8E"/>
            </a:solidFill>
          </p:spPr>
        </p:sp>
      </p:grpSp>
      <p:sp>
        <p:nvSpPr>
          <p:cNvPr id="20" name="TextBox 20"/>
          <p:cNvSpPr txBox="1"/>
          <p:nvPr/>
        </p:nvSpPr>
        <p:spPr>
          <a:xfrm>
            <a:off x="756675" y="138249"/>
            <a:ext cx="3611143" cy="761940"/>
          </a:xfrm>
          <a:prstGeom prst="rect">
            <a:avLst/>
          </a:prstGeom>
        </p:spPr>
        <p:txBody>
          <a:bodyPr wrap="square" lIns="0" tIns="0" rIns="0" bIns="0" rtlCol="0" anchor="t">
            <a:spAutoFit/>
          </a:bodyPr>
          <a:lstStyle/>
          <a:p>
            <a:pPr algn="ctr">
              <a:lnSpc>
                <a:spcPts val="3079"/>
              </a:lnSpc>
            </a:pPr>
            <a:r>
              <a:rPr lang="en-US" sz="2000" dirty="0">
                <a:solidFill>
                  <a:srgbClr val="000000"/>
                </a:solidFill>
                <a:latin typeface="Open Sans Bold"/>
              </a:rPr>
              <a:t>Year 1 Autumn/ Winter Term 2</a:t>
            </a:r>
          </a:p>
        </p:txBody>
      </p:sp>
      <p:sp>
        <p:nvSpPr>
          <p:cNvPr id="21" name="TextBox 21"/>
          <p:cNvSpPr txBox="1"/>
          <p:nvPr/>
        </p:nvSpPr>
        <p:spPr>
          <a:xfrm>
            <a:off x="5715412" y="739010"/>
            <a:ext cx="1044476"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ENGLISH </a:t>
            </a:r>
          </a:p>
        </p:txBody>
      </p:sp>
      <p:sp>
        <p:nvSpPr>
          <p:cNvPr id="22" name="TextBox 22"/>
          <p:cNvSpPr txBox="1"/>
          <p:nvPr/>
        </p:nvSpPr>
        <p:spPr>
          <a:xfrm>
            <a:off x="8704492" y="1472675"/>
            <a:ext cx="865882"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MATHS </a:t>
            </a:r>
          </a:p>
        </p:txBody>
      </p:sp>
      <p:sp>
        <p:nvSpPr>
          <p:cNvPr id="24" name="TextBox 24"/>
          <p:cNvSpPr txBox="1"/>
          <p:nvPr/>
        </p:nvSpPr>
        <p:spPr>
          <a:xfrm>
            <a:off x="3797135" y="1677017"/>
            <a:ext cx="3656844" cy="3293850"/>
          </a:xfrm>
          <a:prstGeom prst="rect">
            <a:avLst/>
          </a:prstGeom>
        </p:spPr>
        <p:txBody>
          <a:bodyPr wrap="square" lIns="0" tIns="0" rIns="0" bIns="0" rtlCol="0" anchor="t">
            <a:spAutoFit/>
          </a:bodyPr>
          <a:lstStyle/>
          <a:p>
            <a:pPr>
              <a:lnSpc>
                <a:spcPts val="2940"/>
              </a:lnSpc>
            </a:pPr>
            <a:r>
              <a:rPr lang="en-US" sz="1200" dirty="0">
                <a:solidFill>
                  <a:srgbClr val="000000"/>
                </a:solidFill>
                <a:latin typeface="Open Sans"/>
              </a:rPr>
              <a:t>This term, we will enjoy reading exciting books in English. We will begin with ‘The dot.’</a:t>
            </a:r>
          </a:p>
          <a:p>
            <a:pPr>
              <a:lnSpc>
                <a:spcPts val="2940"/>
              </a:lnSpc>
            </a:pPr>
            <a:r>
              <a:rPr lang="en-US" sz="1200" dirty="0">
                <a:solidFill>
                  <a:srgbClr val="000000"/>
                </a:solidFill>
                <a:latin typeface="Open Sans"/>
                <a:ea typeface="Open Sans"/>
                <a:cs typeface="Open Sans"/>
              </a:rPr>
              <a:t>We will also be reading ‘Hanukkah Bear' before ending the term with some lovely winter poetry. </a:t>
            </a:r>
          </a:p>
          <a:p>
            <a:pPr>
              <a:lnSpc>
                <a:spcPts val="2940"/>
              </a:lnSpc>
            </a:pPr>
            <a:r>
              <a:rPr lang="en-US" sz="1200" dirty="0">
                <a:solidFill>
                  <a:srgbClr val="000000"/>
                </a:solidFill>
                <a:latin typeface="Open Sans"/>
              </a:rPr>
              <a:t>English will be structured into 45-minute lessons. Starting as a whole class on the carpet and followed by a task that will be teacher led or independent.</a:t>
            </a:r>
          </a:p>
          <a:p>
            <a:pPr>
              <a:lnSpc>
                <a:spcPts val="2940"/>
              </a:lnSpc>
            </a:pPr>
            <a:r>
              <a:rPr lang="en-US" sz="1200" dirty="0">
                <a:solidFill>
                  <a:srgbClr val="000000"/>
                </a:solidFill>
                <a:latin typeface="Open Sans"/>
              </a:rPr>
              <a:t>‘.</a:t>
            </a:r>
            <a:endParaRPr lang="en-US" sz="1200" dirty="0">
              <a:solidFill>
                <a:srgbClr val="000000"/>
              </a:solidFill>
              <a:latin typeface="Open Sans"/>
              <a:ea typeface="Open Sans"/>
              <a:cs typeface="Open Sans"/>
            </a:endParaRPr>
          </a:p>
        </p:txBody>
      </p:sp>
      <p:sp>
        <p:nvSpPr>
          <p:cNvPr id="25" name="TextBox 25"/>
          <p:cNvSpPr txBox="1"/>
          <p:nvPr/>
        </p:nvSpPr>
        <p:spPr>
          <a:xfrm>
            <a:off x="335882" y="2212693"/>
            <a:ext cx="3049288" cy="4402487"/>
          </a:xfrm>
          <a:prstGeom prst="rect">
            <a:avLst/>
          </a:prstGeom>
        </p:spPr>
        <p:txBody>
          <a:bodyPr wrap="square" lIns="0" tIns="0" rIns="0" bIns="0" rtlCol="0" anchor="t">
            <a:spAutoFit/>
          </a:bodyPr>
          <a:lstStyle/>
          <a:p>
            <a:pPr>
              <a:lnSpc>
                <a:spcPct val="150000"/>
              </a:lnSpc>
            </a:pPr>
            <a:r>
              <a:rPr lang="en-US" sz="1200" dirty="0">
                <a:solidFill>
                  <a:srgbClr val="000000"/>
                </a:solidFill>
                <a:latin typeface="Open Sans"/>
              </a:rPr>
              <a:t>Our main focus this term will be the Year 1 Christmas Nativity at the end of the term. More information to follow on this.</a:t>
            </a:r>
          </a:p>
          <a:p>
            <a:pPr>
              <a:lnSpc>
                <a:spcPct val="150000"/>
              </a:lnSpc>
            </a:pPr>
            <a:endParaRPr lang="en-US" sz="1200" dirty="0">
              <a:solidFill>
                <a:srgbClr val="000000"/>
              </a:solidFill>
              <a:latin typeface="Open Sans"/>
            </a:endParaRPr>
          </a:p>
          <a:p>
            <a:pPr>
              <a:lnSpc>
                <a:spcPct val="150000"/>
              </a:lnSpc>
            </a:pPr>
            <a:r>
              <a:rPr lang="en-US" sz="1200" dirty="0">
                <a:solidFill>
                  <a:srgbClr val="000000"/>
                </a:solidFill>
                <a:latin typeface="Open Sans"/>
              </a:rPr>
              <a:t>We change phonics books every 3 days to align with your child’s reading in phonics. Please can your children bring their reading folder into </a:t>
            </a:r>
            <a:r>
              <a:rPr lang="en-US" sz="1200">
                <a:solidFill>
                  <a:srgbClr val="000000"/>
                </a:solidFill>
                <a:latin typeface="Open Sans"/>
              </a:rPr>
              <a:t>school everyday </a:t>
            </a:r>
            <a:r>
              <a:rPr lang="en-US" sz="1200" dirty="0">
                <a:solidFill>
                  <a:srgbClr val="000000"/>
                </a:solidFill>
                <a:latin typeface="Open Sans"/>
              </a:rPr>
              <a:t>to ensure their reading books can be changed when needed. </a:t>
            </a:r>
          </a:p>
          <a:p>
            <a:pPr>
              <a:lnSpc>
                <a:spcPct val="150000"/>
              </a:lnSpc>
            </a:pPr>
            <a:endParaRPr lang="en-US" sz="1200" dirty="0">
              <a:solidFill>
                <a:srgbClr val="000000"/>
              </a:solidFill>
              <a:latin typeface="Open Sans"/>
            </a:endParaRPr>
          </a:p>
          <a:p>
            <a:pPr>
              <a:lnSpc>
                <a:spcPct val="150000"/>
              </a:lnSpc>
            </a:pPr>
            <a:r>
              <a:rPr lang="en-US" sz="1200" dirty="0">
                <a:solidFill>
                  <a:srgbClr val="000000"/>
                </a:solidFill>
                <a:latin typeface="Open Sans"/>
              </a:rPr>
              <a:t>Regular reading and listening to stories is highly recommended and essential as this year your child will complete the statutory Year 1 Phonics Screening check in June.  More information about this will follow.</a:t>
            </a:r>
          </a:p>
        </p:txBody>
      </p:sp>
      <p:sp>
        <p:nvSpPr>
          <p:cNvPr id="26" name="TextBox 26"/>
          <p:cNvSpPr txBox="1"/>
          <p:nvPr/>
        </p:nvSpPr>
        <p:spPr>
          <a:xfrm>
            <a:off x="7940130" y="1873250"/>
            <a:ext cx="2502503" cy="4037644"/>
          </a:xfrm>
          <a:prstGeom prst="rect">
            <a:avLst/>
          </a:prstGeom>
        </p:spPr>
        <p:txBody>
          <a:bodyPr lIns="0" tIns="0" rIns="0" bIns="0" rtlCol="0" anchor="t">
            <a:spAutoFit/>
          </a:bodyPr>
          <a:lstStyle/>
          <a:p>
            <a:pPr>
              <a:lnSpc>
                <a:spcPts val="2940"/>
              </a:lnSpc>
            </a:pPr>
            <a:r>
              <a:rPr lang="en-US" sz="1200" dirty="0">
                <a:solidFill>
                  <a:srgbClr val="000000"/>
                </a:solidFill>
                <a:latin typeface="Open Sans"/>
              </a:rPr>
              <a:t>Term 2 focuses heavily on addition and subtraction within 10 including the use of part-whole models to support learning. We will also start learning about  2D and 3D shapes this term. </a:t>
            </a:r>
            <a:r>
              <a:rPr lang="en-GB" sz="1200" dirty="0">
                <a:solidFill>
                  <a:srgbClr val="000000"/>
                </a:solidFill>
                <a:latin typeface="Open Sans"/>
              </a:rPr>
              <a:t>There is still a focus on making these lessons practical, with children having opportunities to use a range of manipulatives to support their learning before completing a maths sheet.</a:t>
            </a:r>
            <a:endParaRPr lang="en-US" sz="1200" dirty="0">
              <a:solidFill>
                <a:srgbClr val="000000"/>
              </a:solidFill>
              <a:latin typeface="Open Sans"/>
            </a:endParaRPr>
          </a:p>
        </p:txBody>
      </p:sp>
      <p:sp>
        <p:nvSpPr>
          <p:cNvPr id="27" name="TextBox 27"/>
          <p:cNvSpPr txBox="1"/>
          <p:nvPr/>
        </p:nvSpPr>
        <p:spPr>
          <a:xfrm>
            <a:off x="8387328" y="6256241"/>
            <a:ext cx="1017423" cy="719364"/>
          </a:xfrm>
          <a:prstGeom prst="rect">
            <a:avLst/>
          </a:prstGeom>
        </p:spPr>
        <p:txBody>
          <a:bodyPr lIns="0" tIns="0" rIns="0" bIns="0" rtlCol="0" anchor="t">
            <a:spAutoFit/>
          </a:bodyPr>
          <a:lstStyle/>
          <a:p>
            <a:pPr algn="ctr">
              <a:lnSpc>
                <a:spcPts val="2898"/>
              </a:lnSpc>
            </a:pPr>
            <a:r>
              <a:rPr lang="en-US" sz="2070" dirty="0">
                <a:solidFill>
                  <a:srgbClr val="FFFFFF"/>
                </a:solidFill>
                <a:latin typeface="Open Sans Bold"/>
              </a:rPr>
              <a:t>Term 2 texts </a:t>
            </a:r>
          </a:p>
        </p:txBody>
      </p:sp>
      <p:sp>
        <p:nvSpPr>
          <p:cNvPr id="29" name="AutoShape 4" descr="Can I Build Another Me? | Shinsuke Yoshitake | | Childrens Boo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3" name="Picture 6">
            <a:extLst>
              <a:ext uri="{FF2B5EF4-FFF2-40B4-BE49-F238E27FC236}">
                <a16:creationId xmlns:a16="http://schemas.microsoft.com/office/drawing/2014/main" id="{BCE48A8F-CE1A-4EFB-AB01-A02308A5FB6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791418" y="1236056"/>
            <a:ext cx="2138217" cy="542573"/>
          </a:xfrm>
          <a:prstGeom prst="rect">
            <a:avLst/>
          </a:prstGeom>
        </p:spPr>
      </p:pic>
      <p:sp>
        <p:nvSpPr>
          <p:cNvPr id="34" name="TextBox 23">
            <a:extLst>
              <a:ext uri="{FF2B5EF4-FFF2-40B4-BE49-F238E27FC236}">
                <a16:creationId xmlns:a16="http://schemas.microsoft.com/office/drawing/2014/main" id="{821098AC-BB2E-407C-AB3E-3535C0CE4B02}"/>
              </a:ext>
            </a:extLst>
          </p:cNvPr>
          <p:cNvSpPr txBox="1"/>
          <p:nvPr/>
        </p:nvSpPr>
        <p:spPr>
          <a:xfrm>
            <a:off x="1065861" y="1384039"/>
            <a:ext cx="1654522"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KEY MESSAGES</a:t>
            </a:r>
          </a:p>
        </p:txBody>
      </p:sp>
      <p:pic>
        <p:nvPicPr>
          <p:cNvPr id="31" name="Picture 30" descr="C:\Users\kdoyle\AppData\Local\Microsoft\Windows\INetCache\Content.MSO\6D9CF9A1.tmp">
            <a:extLst>
              <a:ext uri="{FF2B5EF4-FFF2-40B4-BE49-F238E27FC236}">
                <a16:creationId xmlns:a16="http://schemas.microsoft.com/office/drawing/2014/main" id="{A066216C-279C-4A0A-81CF-ADFDA06319D3}"/>
              </a:ext>
            </a:extLst>
          </p:cNvPr>
          <p:cNvPicPr/>
          <p:nvPr/>
        </p:nvPicPr>
        <p:blipFill>
          <a:blip r:embed="rId12">
            <a:extLst>
              <a:ext uri="{28A0092B-C50C-407E-A947-70E740481C1C}">
                <a14:useLocalDpi xmlns:a14="http://schemas.microsoft.com/office/drawing/2010/main" val="0"/>
              </a:ext>
            </a:extLst>
          </a:blip>
          <a:srcRect/>
          <a:stretch>
            <a:fillRect/>
          </a:stretch>
        </p:blipFill>
        <p:spPr bwMode="auto">
          <a:xfrm>
            <a:off x="6043551" y="5868582"/>
            <a:ext cx="1956494" cy="1661553"/>
          </a:xfrm>
          <a:prstGeom prst="rect">
            <a:avLst/>
          </a:prstGeom>
          <a:noFill/>
          <a:ln>
            <a:noFill/>
          </a:ln>
        </p:spPr>
      </p:pic>
      <p:pic>
        <p:nvPicPr>
          <p:cNvPr id="1026" name="Picture 2" descr="Hanukkah Bear : Kimmel, Eric A., Wohnoutka, Mike: Amazon.co.uk: Books">
            <a:extLst>
              <a:ext uri="{FF2B5EF4-FFF2-40B4-BE49-F238E27FC236}">
                <a16:creationId xmlns:a16="http://schemas.microsoft.com/office/drawing/2014/main" id="{535995BB-A3D7-463D-B985-7E092520717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975101" y="5433712"/>
            <a:ext cx="1539082" cy="20205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 descr="Bottom Christmas Corner: Over 223 Royalty-Free Licensable Stock  Illustrations &amp; Drawings | Shutterstock">
            <a:extLst>
              <a:ext uri="{FF2B5EF4-FFF2-40B4-BE49-F238E27FC236}">
                <a16:creationId xmlns:a16="http://schemas.microsoft.com/office/drawing/2014/main" id="{81B484DF-4847-4528-A900-A2285FD4D8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50813"/>
            <a:ext cx="10680700" cy="76950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p:cNvPicPr>
            <a:picLocks noChangeAspect="1"/>
          </p:cNvPicPr>
          <p:nvPr/>
        </p:nvPicPr>
        <p:blipFill>
          <a:blip r:embed="rId3"/>
          <a:srcRect/>
          <a:stretch>
            <a:fillRect/>
          </a:stretch>
        </p:blipFill>
        <p:spPr>
          <a:xfrm>
            <a:off x="8862611" y="70221"/>
            <a:ext cx="1829389" cy="1371558"/>
          </a:xfrm>
          <a:prstGeom prst="rect">
            <a:avLst/>
          </a:prstGeom>
        </p:spPr>
      </p:pic>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31439"/>
            <a:ext cx="5452927" cy="939945"/>
          </a:xfrm>
          <a:prstGeom prst="rect">
            <a:avLst/>
          </a:prstGeom>
        </p:spPr>
      </p:pic>
      <p:pic>
        <p:nvPicPr>
          <p:cNvPr id="6" name="Picture 6"/>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1307476"/>
            <a:ext cx="2562856" cy="2686322"/>
          </a:xfrm>
          <a:prstGeom prst="rect">
            <a:avLst/>
          </a:prstGeom>
        </p:spPr>
      </p:pic>
      <p:pic>
        <p:nvPicPr>
          <p:cNvPr id="7" name="Picture 7"/>
          <p:cNvPicPr>
            <a:picLocks noChangeAspect="1"/>
          </p:cNvPicPr>
          <p:nvPr/>
        </p:nvPicPr>
        <p:blipFill>
          <a:blip r:embed="rId8"/>
          <a:srcRect l="5557" r="11950" b="18190"/>
          <a:stretch>
            <a:fillRect/>
          </a:stretch>
        </p:blipFill>
        <p:spPr>
          <a:xfrm>
            <a:off x="2934392" y="1468419"/>
            <a:ext cx="2647339" cy="2422049"/>
          </a:xfrm>
          <a:prstGeom prst="rect">
            <a:avLst/>
          </a:prstGeom>
        </p:spPr>
      </p:pic>
      <p:pic>
        <p:nvPicPr>
          <p:cNvPr id="8" name="Picture 8"/>
          <p:cNvPicPr>
            <a:picLocks noChangeAspect="1"/>
          </p:cNvPicPr>
          <p:nvPr/>
        </p:nvPicPr>
        <p:blipFill>
          <a:blip r:embed="rId9"/>
          <a:srcRect l="5996" r="5996" b="14519"/>
          <a:stretch>
            <a:fillRect/>
          </a:stretch>
        </p:blipFill>
        <p:spPr>
          <a:xfrm>
            <a:off x="5826071" y="654050"/>
            <a:ext cx="3305240" cy="1867726"/>
          </a:xfrm>
          <a:prstGeom prst="rect">
            <a:avLst/>
          </a:prstGeom>
        </p:spPr>
      </p:pic>
      <p:sp>
        <p:nvSpPr>
          <p:cNvPr id="10" name="TextBox 10"/>
          <p:cNvSpPr txBox="1"/>
          <p:nvPr/>
        </p:nvSpPr>
        <p:spPr>
          <a:xfrm>
            <a:off x="284068" y="1703614"/>
            <a:ext cx="2200096" cy="2184765"/>
          </a:xfrm>
          <a:prstGeom prst="rect">
            <a:avLst/>
          </a:prstGeom>
        </p:spPr>
        <p:txBody>
          <a:bodyPr wrap="square" lIns="0" tIns="0" rIns="0" bIns="0" rtlCol="0" anchor="t">
            <a:spAutoFit/>
          </a:bodyPr>
          <a:lstStyle/>
          <a:p>
            <a:pPr algn="ctr">
              <a:lnSpc>
                <a:spcPts val="2940"/>
              </a:lnSpc>
            </a:pPr>
            <a:r>
              <a:rPr lang="en-US" sz="1200" dirty="0">
                <a:solidFill>
                  <a:srgbClr val="000000"/>
                </a:solidFill>
                <a:latin typeface="Open Sans"/>
              </a:rPr>
              <a:t>In Design and Technology, the children will explore masks, looking in particular at the different types of masks, before designing and making their own</a:t>
            </a:r>
            <a:r>
              <a:rPr lang="en-US" sz="1400" dirty="0">
                <a:solidFill>
                  <a:srgbClr val="000000"/>
                </a:solidFill>
                <a:latin typeface="Open Sans"/>
              </a:rPr>
              <a:t>. </a:t>
            </a:r>
            <a:endParaRPr lang="en-US" sz="1400" dirty="0">
              <a:solidFill>
                <a:srgbClr val="000000"/>
              </a:solidFill>
              <a:latin typeface="Open Sans"/>
              <a:ea typeface="Open Sans"/>
              <a:cs typeface="Open Sans"/>
            </a:endParaRPr>
          </a:p>
        </p:txBody>
      </p:sp>
      <p:pic>
        <p:nvPicPr>
          <p:cNvPr id="11" name="Picture 11"/>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76119" y="1129030"/>
            <a:ext cx="2138217" cy="542573"/>
          </a:xfrm>
          <a:prstGeom prst="rect">
            <a:avLst/>
          </a:prstGeom>
        </p:spPr>
      </p:pic>
      <p:sp>
        <p:nvSpPr>
          <p:cNvPr id="12" name="TextBox 12"/>
          <p:cNvSpPr txBox="1"/>
          <p:nvPr/>
        </p:nvSpPr>
        <p:spPr>
          <a:xfrm>
            <a:off x="1210061" y="1239269"/>
            <a:ext cx="1384013"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DT</a:t>
            </a:r>
            <a:endParaRPr lang="en-US" sz="1800" dirty="0">
              <a:solidFill>
                <a:srgbClr val="000000"/>
              </a:solidFill>
              <a:latin typeface="Open Sans Bold"/>
            </a:endParaRPr>
          </a:p>
        </p:txBody>
      </p:sp>
      <p:pic>
        <p:nvPicPr>
          <p:cNvPr id="13" name="Picture 13"/>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284683" y="1268905"/>
            <a:ext cx="2138217" cy="542573"/>
          </a:xfrm>
          <a:prstGeom prst="rect">
            <a:avLst/>
          </a:prstGeom>
        </p:spPr>
      </p:pic>
      <p:sp>
        <p:nvSpPr>
          <p:cNvPr id="14" name="TextBox 14"/>
          <p:cNvSpPr txBox="1"/>
          <p:nvPr/>
        </p:nvSpPr>
        <p:spPr>
          <a:xfrm>
            <a:off x="3760755" y="1365300"/>
            <a:ext cx="1201043"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PSHE &amp; RE </a:t>
            </a:r>
          </a:p>
        </p:txBody>
      </p:sp>
      <p:pic>
        <p:nvPicPr>
          <p:cNvPr id="15" name="Picture 15"/>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747404" y="310992"/>
            <a:ext cx="3113807" cy="485885"/>
          </a:xfrm>
          <a:prstGeom prst="rect">
            <a:avLst/>
          </a:prstGeom>
        </p:spPr>
      </p:pic>
      <p:sp>
        <p:nvSpPr>
          <p:cNvPr id="16" name="TextBox 16"/>
          <p:cNvSpPr txBox="1"/>
          <p:nvPr/>
        </p:nvSpPr>
        <p:spPr>
          <a:xfrm>
            <a:off x="5857549" y="408244"/>
            <a:ext cx="2823212"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HISTORY</a:t>
            </a:r>
          </a:p>
        </p:txBody>
      </p:sp>
      <p:pic>
        <p:nvPicPr>
          <p:cNvPr id="17" name="Picture 17"/>
          <p:cNvPicPr>
            <a:picLocks noChangeAspect="1"/>
          </p:cNvPicPr>
          <p:nvPr/>
        </p:nvPicPr>
        <p:blipFill>
          <a:blip r:embed="rId8"/>
          <a:srcRect l="5557" r="24327" b="18190"/>
          <a:stretch>
            <a:fillRect/>
          </a:stretch>
        </p:blipFill>
        <p:spPr>
          <a:xfrm>
            <a:off x="8358118" y="3151064"/>
            <a:ext cx="2241292" cy="3237094"/>
          </a:xfrm>
          <a:prstGeom prst="rect">
            <a:avLst/>
          </a:prstGeom>
        </p:spPr>
      </p:pic>
      <p:pic>
        <p:nvPicPr>
          <p:cNvPr id="18" name="Picture 1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365185" y="2746971"/>
            <a:ext cx="2138217" cy="947684"/>
          </a:xfrm>
          <a:prstGeom prst="rect">
            <a:avLst/>
          </a:prstGeom>
        </p:spPr>
      </p:pic>
      <p:sp>
        <p:nvSpPr>
          <p:cNvPr id="19" name="TextBox 19"/>
          <p:cNvSpPr txBox="1"/>
          <p:nvPr/>
        </p:nvSpPr>
        <p:spPr>
          <a:xfrm>
            <a:off x="8147755" y="2880574"/>
            <a:ext cx="2694599"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PE</a:t>
            </a:r>
          </a:p>
        </p:txBody>
      </p:sp>
      <p:sp>
        <p:nvSpPr>
          <p:cNvPr id="20" name="TextBox 20"/>
          <p:cNvSpPr txBox="1"/>
          <p:nvPr/>
        </p:nvSpPr>
        <p:spPr>
          <a:xfrm>
            <a:off x="5554800" y="4628405"/>
            <a:ext cx="1951756" cy="356235"/>
          </a:xfrm>
          <a:prstGeom prst="rect">
            <a:avLst/>
          </a:prstGeom>
        </p:spPr>
        <p:txBody>
          <a:bodyPr lIns="0" tIns="0" rIns="0" bIns="0" rtlCol="0" anchor="t">
            <a:spAutoFit/>
          </a:bodyPr>
          <a:lstStyle/>
          <a:p>
            <a:pPr algn="ctr">
              <a:lnSpc>
                <a:spcPts val="2940"/>
              </a:lnSpc>
            </a:pPr>
            <a:r>
              <a:rPr lang="en-US" sz="2100" dirty="0">
                <a:solidFill>
                  <a:srgbClr val="000000"/>
                </a:solidFill>
                <a:latin typeface="Open Sans"/>
              </a:rPr>
              <a:t>Add here  </a:t>
            </a:r>
          </a:p>
        </p:txBody>
      </p:sp>
      <p:sp>
        <p:nvSpPr>
          <p:cNvPr id="21" name="TextBox 21"/>
          <p:cNvSpPr txBox="1"/>
          <p:nvPr/>
        </p:nvSpPr>
        <p:spPr>
          <a:xfrm>
            <a:off x="6098214" y="669981"/>
            <a:ext cx="2946829" cy="1812869"/>
          </a:xfrm>
          <a:prstGeom prst="rect">
            <a:avLst/>
          </a:prstGeom>
        </p:spPr>
        <p:txBody>
          <a:bodyPr wrap="square" lIns="0" tIns="0" rIns="0" bIns="0" rtlCol="0" anchor="t">
            <a:spAutoFit/>
          </a:bodyPr>
          <a:lstStyle/>
          <a:p>
            <a:pPr>
              <a:lnSpc>
                <a:spcPts val="2940"/>
              </a:lnSpc>
            </a:pPr>
            <a:r>
              <a:rPr lang="en-US" sz="1200" dirty="0">
                <a:solidFill>
                  <a:srgbClr val="000000"/>
                </a:solidFill>
                <a:latin typeface="Open Sans"/>
              </a:rPr>
              <a:t>In History, we will find out about life in the Victorian Era, who Queen Victoria was and the influence of Victorian Christmases on Modern day Christmas traditions.</a:t>
            </a:r>
          </a:p>
        </p:txBody>
      </p:sp>
      <p:sp>
        <p:nvSpPr>
          <p:cNvPr id="22" name="TextBox 22"/>
          <p:cNvSpPr txBox="1"/>
          <p:nvPr/>
        </p:nvSpPr>
        <p:spPr>
          <a:xfrm>
            <a:off x="8424604" y="3778250"/>
            <a:ext cx="2187505" cy="2556662"/>
          </a:xfrm>
          <a:prstGeom prst="rect">
            <a:avLst/>
          </a:prstGeom>
        </p:spPr>
        <p:txBody>
          <a:bodyPr wrap="square" lIns="0" tIns="0" rIns="0" bIns="0" rtlCol="0" anchor="t">
            <a:spAutoFit/>
          </a:bodyPr>
          <a:lstStyle/>
          <a:p>
            <a:pPr>
              <a:lnSpc>
                <a:spcPts val="2940"/>
              </a:lnSpc>
            </a:pPr>
            <a:r>
              <a:rPr lang="en-US" sz="1400" dirty="0">
                <a:solidFill>
                  <a:srgbClr val="000000"/>
                </a:solidFill>
                <a:latin typeface="Open Sans"/>
                <a:ea typeface="Open Sans"/>
                <a:cs typeface="Open Sans"/>
              </a:rPr>
              <a:t>In PE this term we will be focusing on ball skills and gymnastics.</a:t>
            </a:r>
          </a:p>
          <a:p>
            <a:pPr>
              <a:lnSpc>
                <a:spcPts val="2940"/>
              </a:lnSpc>
            </a:pPr>
            <a:r>
              <a:rPr lang="en-GB" sz="14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Please check your email to confirm PE days for term 2. </a:t>
            </a:r>
            <a:r>
              <a:rPr lang="en-GB" sz="1800" b="0" i="0" dirty="0">
                <a:solidFill>
                  <a:srgbClr val="000000"/>
                </a:solidFill>
                <a:effectLst/>
                <a:latin typeface="Comic Sans MS" panose="030F0702030302020204" pitchFamily="66" charset="0"/>
              </a:rPr>
              <a:t>​</a:t>
            </a:r>
            <a:endParaRPr lang="en-US" sz="1400" dirty="0">
              <a:solidFill>
                <a:srgbClr val="000000"/>
              </a:solidFill>
              <a:latin typeface="Open Sans"/>
              <a:ea typeface="Open Sans"/>
              <a:cs typeface="Open Sans"/>
            </a:endParaRPr>
          </a:p>
          <a:p>
            <a:pPr algn="ctr">
              <a:lnSpc>
                <a:spcPts val="2940"/>
              </a:lnSpc>
            </a:pPr>
            <a:endParaRPr lang="en-US" sz="1400" dirty="0">
              <a:solidFill>
                <a:srgbClr val="000000"/>
              </a:solidFill>
              <a:latin typeface="Open Sans"/>
              <a:ea typeface="Open Sans"/>
              <a:cs typeface="Open Sans"/>
            </a:endParaRPr>
          </a:p>
        </p:txBody>
      </p:sp>
      <p:pic>
        <p:nvPicPr>
          <p:cNvPr id="24" name="Picture 24"/>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022009" y="5750277"/>
            <a:ext cx="2138217" cy="542573"/>
          </a:xfrm>
          <a:prstGeom prst="rect">
            <a:avLst/>
          </a:prstGeom>
        </p:spPr>
      </p:pic>
      <p:sp>
        <p:nvSpPr>
          <p:cNvPr id="25" name="TextBox 25"/>
          <p:cNvSpPr txBox="1"/>
          <p:nvPr/>
        </p:nvSpPr>
        <p:spPr>
          <a:xfrm>
            <a:off x="6587866" y="5843270"/>
            <a:ext cx="795040"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MUSIC </a:t>
            </a:r>
          </a:p>
        </p:txBody>
      </p:sp>
      <p:pic>
        <p:nvPicPr>
          <p:cNvPr id="27" name="Picture 27"/>
          <p:cNvPicPr>
            <a:picLocks noChangeAspect="1"/>
          </p:cNvPicPr>
          <p:nvPr/>
        </p:nvPicPr>
        <p:blipFill>
          <a:blip r:embed="rId9"/>
          <a:srcRect l="5996" r="5996" b="14519"/>
          <a:stretch>
            <a:fillRect/>
          </a:stretch>
        </p:blipFill>
        <p:spPr>
          <a:xfrm>
            <a:off x="201088" y="4735658"/>
            <a:ext cx="2843129" cy="2707085"/>
          </a:xfrm>
          <a:prstGeom prst="rect">
            <a:avLst/>
          </a:prstGeom>
        </p:spPr>
      </p:pic>
      <p:pic>
        <p:nvPicPr>
          <p:cNvPr id="28" name="Picture 2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5099" y="4290860"/>
            <a:ext cx="2562856" cy="542573"/>
          </a:xfrm>
          <a:prstGeom prst="rect">
            <a:avLst/>
          </a:prstGeom>
        </p:spPr>
      </p:pic>
      <p:sp>
        <p:nvSpPr>
          <p:cNvPr id="29" name="TextBox 29"/>
          <p:cNvSpPr txBox="1"/>
          <p:nvPr/>
        </p:nvSpPr>
        <p:spPr>
          <a:xfrm>
            <a:off x="207309" y="4385880"/>
            <a:ext cx="2445526"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PHONICS</a:t>
            </a:r>
            <a:endParaRPr lang="en-US" sz="1800" dirty="0">
              <a:solidFill>
                <a:srgbClr val="000000"/>
              </a:solidFill>
              <a:latin typeface="Open Sans Bold"/>
            </a:endParaRPr>
          </a:p>
        </p:txBody>
      </p:sp>
      <p:pic>
        <p:nvPicPr>
          <p:cNvPr id="30" name="Picture 30"/>
          <p:cNvPicPr>
            <a:picLocks noChangeAspect="1"/>
          </p:cNvPicPr>
          <p:nvPr/>
        </p:nvPicPr>
        <p:blipFill>
          <a:blip r:embed="rId8"/>
          <a:srcRect l="8624" r="30543" b="18158"/>
          <a:stretch>
            <a:fillRect/>
          </a:stretch>
        </p:blipFill>
        <p:spPr>
          <a:xfrm>
            <a:off x="5956016" y="2825923"/>
            <a:ext cx="2228107" cy="2781127"/>
          </a:xfrm>
          <a:prstGeom prst="rect">
            <a:avLst/>
          </a:prstGeom>
        </p:spPr>
      </p:pic>
      <p:pic>
        <p:nvPicPr>
          <p:cNvPr id="31" name="Picture 31"/>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000962" y="2626077"/>
            <a:ext cx="2138217" cy="542573"/>
          </a:xfrm>
          <a:prstGeom prst="rect">
            <a:avLst/>
          </a:prstGeom>
        </p:spPr>
      </p:pic>
      <p:sp>
        <p:nvSpPr>
          <p:cNvPr id="32" name="TextBox 32"/>
          <p:cNvSpPr txBox="1"/>
          <p:nvPr/>
        </p:nvSpPr>
        <p:spPr>
          <a:xfrm>
            <a:off x="6455873" y="2771849"/>
            <a:ext cx="1119102" cy="320601"/>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SCIENCE</a:t>
            </a:r>
          </a:p>
        </p:txBody>
      </p:sp>
      <p:pic>
        <p:nvPicPr>
          <p:cNvPr id="33" name="Picture 3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900165" y="4735658"/>
            <a:ext cx="2562681" cy="2401563"/>
          </a:xfrm>
          <a:prstGeom prst="rect">
            <a:avLst/>
          </a:prstGeom>
        </p:spPr>
      </p:pic>
      <p:pic>
        <p:nvPicPr>
          <p:cNvPr id="34" name="Picture 34"/>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817654" y="4216796"/>
            <a:ext cx="2812100" cy="713571"/>
          </a:xfrm>
          <a:prstGeom prst="rect">
            <a:avLst/>
          </a:prstGeom>
        </p:spPr>
      </p:pic>
      <p:sp>
        <p:nvSpPr>
          <p:cNvPr id="35" name="TextBox 35"/>
          <p:cNvSpPr txBox="1"/>
          <p:nvPr/>
        </p:nvSpPr>
        <p:spPr>
          <a:xfrm>
            <a:off x="2918563" y="4421809"/>
            <a:ext cx="2530859"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COMPUTING</a:t>
            </a:r>
          </a:p>
        </p:txBody>
      </p:sp>
      <p:pic>
        <p:nvPicPr>
          <p:cNvPr id="37" name="Picture 3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404474" y="6188474"/>
            <a:ext cx="2926890" cy="1221058"/>
          </a:xfrm>
          <a:prstGeom prst="rect">
            <a:avLst/>
          </a:prstGeom>
        </p:spPr>
      </p:pic>
      <p:sp>
        <p:nvSpPr>
          <p:cNvPr id="38" name="TextBox 20"/>
          <p:cNvSpPr txBox="1"/>
          <p:nvPr/>
        </p:nvSpPr>
        <p:spPr>
          <a:xfrm>
            <a:off x="3471353" y="5033486"/>
            <a:ext cx="1951756" cy="325282"/>
          </a:xfrm>
          <a:prstGeom prst="rect">
            <a:avLst/>
          </a:prstGeom>
        </p:spPr>
        <p:txBody>
          <a:bodyPr lIns="0" tIns="0" rIns="0" bIns="0" rtlCol="0" anchor="t">
            <a:spAutoFit/>
          </a:bodyPr>
          <a:lstStyle/>
          <a:p>
            <a:pPr algn="ctr">
              <a:lnSpc>
                <a:spcPts val="2940"/>
              </a:lnSpc>
            </a:pPr>
            <a:r>
              <a:rPr lang="en-US" sz="1400" dirty="0">
                <a:solidFill>
                  <a:srgbClr val="000000"/>
                </a:solidFill>
                <a:latin typeface="Open Sans"/>
              </a:rPr>
              <a:t>.</a:t>
            </a:r>
          </a:p>
        </p:txBody>
      </p:sp>
      <p:sp>
        <p:nvSpPr>
          <p:cNvPr id="39" name="TextBox 20"/>
          <p:cNvSpPr txBox="1"/>
          <p:nvPr/>
        </p:nvSpPr>
        <p:spPr>
          <a:xfrm>
            <a:off x="2918563" y="1949904"/>
            <a:ext cx="2696995" cy="1806970"/>
          </a:xfrm>
          <a:prstGeom prst="rect">
            <a:avLst/>
          </a:prstGeom>
        </p:spPr>
        <p:txBody>
          <a:bodyPr wrap="square" lIns="0" tIns="0" rIns="0" bIns="0" rtlCol="0" anchor="t">
            <a:spAutoFit/>
          </a:bodyPr>
          <a:lstStyle/>
          <a:p>
            <a:pPr algn="ctr">
              <a:lnSpc>
                <a:spcPts val="2940"/>
              </a:lnSpc>
            </a:pPr>
            <a:r>
              <a:rPr lang="en-US" sz="1200" dirty="0">
                <a:solidFill>
                  <a:srgbClr val="000000"/>
                </a:solidFill>
                <a:latin typeface="Open Sans"/>
              </a:rPr>
              <a:t>In RE we will continue to focus on Christianity and find out about the Nativity story. </a:t>
            </a:r>
            <a:r>
              <a:rPr lang="en-GB" sz="1200" b="0" i="0" dirty="0">
                <a:solidFill>
                  <a:srgbClr val="000000"/>
                </a:solidFill>
                <a:effectLst/>
                <a:latin typeface="Calibri Light" panose="020F0302020204030204" pitchFamily="34" charset="0"/>
              </a:rPr>
              <a:t>We will also begin to explore  how Jewish people celebrate Hanukkah. </a:t>
            </a:r>
            <a:endParaRPr lang="en-US" sz="1200" dirty="0">
              <a:solidFill>
                <a:srgbClr val="000000"/>
              </a:solidFill>
              <a:latin typeface="Open Sans"/>
            </a:endParaRPr>
          </a:p>
        </p:txBody>
      </p:sp>
      <p:sp>
        <p:nvSpPr>
          <p:cNvPr id="40" name="TextBox 20"/>
          <p:cNvSpPr txBox="1"/>
          <p:nvPr/>
        </p:nvSpPr>
        <p:spPr>
          <a:xfrm>
            <a:off x="5982271" y="3016250"/>
            <a:ext cx="2151791" cy="2550057"/>
          </a:xfrm>
          <a:prstGeom prst="rect">
            <a:avLst/>
          </a:prstGeom>
        </p:spPr>
        <p:txBody>
          <a:bodyPr wrap="square" lIns="0" tIns="0" rIns="0" bIns="0" rtlCol="0" anchor="t">
            <a:spAutoFit/>
          </a:bodyPr>
          <a:lstStyle/>
          <a:p>
            <a:pPr algn="ctr">
              <a:lnSpc>
                <a:spcPts val="2940"/>
              </a:lnSpc>
            </a:pPr>
            <a:r>
              <a:rPr lang="en-US" sz="1200" dirty="0">
                <a:solidFill>
                  <a:srgbClr val="000000"/>
                </a:solidFill>
                <a:latin typeface="Open Sans"/>
              </a:rPr>
              <a:t>Science this term is all about Materials. Children will learn to differentiate between an object and the material it is made from. We will find out about the properties of everyday materials.</a:t>
            </a:r>
          </a:p>
        </p:txBody>
      </p:sp>
      <p:sp>
        <p:nvSpPr>
          <p:cNvPr id="41" name="TextBox 20"/>
          <p:cNvSpPr txBox="1"/>
          <p:nvPr/>
        </p:nvSpPr>
        <p:spPr>
          <a:xfrm>
            <a:off x="296768" y="4974897"/>
            <a:ext cx="2721298" cy="2184765"/>
          </a:xfrm>
          <a:prstGeom prst="rect">
            <a:avLst/>
          </a:prstGeom>
        </p:spPr>
        <p:txBody>
          <a:bodyPr wrap="square" lIns="0" tIns="0" rIns="0" bIns="0" rtlCol="0" anchor="t">
            <a:spAutoFit/>
          </a:bodyPr>
          <a:lstStyle/>
          <a:p>
            <a:pPr algn="ctr">
              <a:lnSpc>
                <a:spcPts val="2940"/>
              </a:lnSpc>
            </a:pPr>
            <a:r>
              <a:rPr lang="en-US" sz="1400" dirty="0">
                <a:solidFill>
                  <a:srgbClr val="000000"/>
                </a:solidFill>
                <a:latin typeface="Open Sans"/>
              </a:rPr>
              <a:t>Following our end of term 1 assessments, the children will be grouped across the year group so their phonics teaching is matched to where they currently are on their phonics journey, </a:t>
            </a:r>
            <a:endParaRPr lang="en-US" dirty="0">
              <a:solidFill>
                <a:srgbClr val="000000"/>
              </a:solidFill>
              <a:latin typeface="Open Sans"/>
            </a:endParaRPr>
          </a:p>
        </p:txBody>
      </p:sp>
      <p:sp>
        <p:nvSpPr>
          <p:cNvPr id="43" name="TextBox 42">
            <a:extLst>
              <a:ext uri="{FF2B5EF4-FFF2-40B4-BE49-F238E27FC236}">
                <a16:creationId xmlns:a16="http://schemas.microsoft.com/office/drawing/2014/main" id="{5E53A25F-6EEC-4C23-8027-2D207899BE53}"/>
              </a:ext>
            </a:extLst>
          </p:cNvPr>
          <p:cNvSpPr txBox="1"/>
          <p:nvPr/>
        </p:nvSpPr>
        <p:spPr>
          <a:xfrm>
            <a:off x="5781982" y="6332253"/>
            <a:ext cx="2466883" cy="1027397"/>
          </a:xfrm>
          <a:prstGeom prst="rect">
            <a:avLst/>
          </a:prstGeom>
          <a:noFill/>
        </p:spPr>
        <p:txBody>
          <a:bodyPr wrap="square" rtlCol="0">
            <a:spAutoFit/>
          </a:bodyPr>
          <a:lstStyle/>
          <a:p>
            <a:pPr>
              <a:lnSpc>
                <a:spcPct val="150000"/>
              </a:lnSpc>
            </a:pPr>
            <a:r>
              <a:rPr lang="en-US" sz="1400" dirty="0">
                <a:solidFill>
                  <a:srgbClr val="000000"/>
                </a:solidFill>
                <a:latin typeface="Open Sans"/>
              </a:rPr>
              <a:t>Christmas Nativity songs. Using our vocals and learning lyrics.</a:t>
            </a:r>
          </a:p>
        </p:txBody>
      </p:sp>
      <p:sp>
        <p:nvSpPr>
          <p:cNvPr id="44" name="TextBox 20">
            <a:extLst>
              <a:ext uri="{FF2B5EF4-FFF2-40B4-BE49-F238E27FC236}">
                <a16:creationId xmlns:a16="http://schemas.microsoft.com/office/drawing/2014/main" id="{EE759A86-BB7A-4789-9D58-4A85D784E954}"/>
              </a:ext>
            </a:extLst>
          </p:cNvPr>
          <p:cNvSpPr txBox="1"/>
          <p:nvPr/>
        </p:nvSpPr>
        <p:spPr>
          <a:xfrm>
            <a:off x="3228571" y="5219336"/>
            <a:ext cx="2229264" cy="1440972"/>
          </a:xfrm>
          <a:prstGeom prst="rect">
            <a:avLst/>
          </a:prstGeom>
        </p:spPr>
        <p:txBody>
          <a:bodyPr wrap="square" lIns="0" tIns="0" rIns="0" bIns="0" rtlCol="0" anchor="t">
            <a:spAutoFit/>
          </a:bodyPr>
          <a:lstStyle/>
          <a:p>
            <a:pPr algn="ctr">
              <a:lnSpc>
                <a:spcPts val="2940"/>
              </a:lnSpc>
            </a:pPr>
            <a:r>
              <a:rPr lang="en-US" sz="1400" dirty="0">
                <a:solidFill>
                  <a:srgbClr val="000000"/>
                </a:solidFill>
                <a:latin typeface="Open Sans"/>
              </a:rPr>
              <a:t>In computing we will begin to understand programming and algorithms.</a:t>
            </a:r>
            <a:endParaRPr lang="en-US" dirty="0">
              <a:solidFill>
                <a:srgbClr val="000000"/>
              </a:solidFill>
              <a:latin typeface="Open Sans"/>
            </a:endParaRPr>
          </a:p>
        </p:txBody>
      </p:sp>
      <p:sp>
        <p:nvSpPr>
          <p:cNvPr id="45" name="TextBox 20">
            <a:extLst>
              <a:ext uri="{FF2B5EF4-FFF2-40B4-BE49-F238E27FC236}">
                <a16:creationId xmlns:a16="http://schemas.microsoft.com/office/drawing/2014/main" id="{816816AB-7024-45B3-B340-E82884D139BA}"/>
              </a:ext>
            </a:extLst>
          </p:cNvPr>
          <p:cNvSpPr txBox="1"/>
          <p:nvPr/>
        </p:nvSpPr>
        <p:spPr>
          <a:xfrm>
            <a:off x="791418" y="114170"/>
            <a:ext cx="3611143" cy="768480"/>
          </a:xfrm>
          <a:prstGeom prst="rect">
            <a:avLst/>
          </a:prstGeom>
        </p:spPr>
        <p:txBody>
          <a:bodyPr wrap="square" lIns="0" tIns="0" rIns="0" bIns="0" rtlCol="0" anchor="t">
            <a:spAutoFit/>
          </a:bodyPr>
          <a:lstStyle/>
          <a:p>
            <a:pPr algn="ctr">
              <a:lnSpc>
                <a:spcPts val="3079"/>
              </a:lnSpc>
            </a:pPr>
            <a:r>
              <a:rPr lang="en-US" sz="2000" dirty="0">
                <a:solidFill>
                  <a:srgbClr val="000000"/>
                </a:solidFill>
                <a:latin typeface="Open Sans Bold"/>
              </a:rPr>
              <a:t>Year 1 Autumn/ Winter Term 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b33755d-08ae-413b-a6d7-2c8ef28c99bd" xsi:nil="true"/>
    <lcf76f155ced4ddcb4097134ff3c332f xmlns="f00701a2-7724-4efd-af13-a623fff13b5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65100DCEBB45F418B92013B39796FB7" ma:contentTypeVersion="18" ma:contentTypeDescription="Create a new document." ma:contentTypeScope="" ma:versionID="4ff82cd9286c63608d9adb8121111c4f">
  <xsd:schema xmlns:xsd="http://www.w3.org/2001/XMLSchema" xmlns:xs="http://www.w3.org/2001/XMLSchema" xmlns:p="http://schemas.microsoft.com/office/2006/metadata/properties" xmlns:ns2="f00701a2-7724-4efd-af13-a623fff13b57" xmlns:ns3="0ff44e97-233f-4fc8-9d97-fac65850ace2" xmlns:ns4="8b33755d-08ae-413b-a6d7-2c8ef28c99bd" targetNamespace="http://schemas.microsoft.com/office/2006/metadata/properties" ma:root="true" ma:fieldsID="14604d23b623fb40be1f9007b1f02391" ns2:_="" ns3:_="" ns4:_="">
    <xsd:import namespace="f00701a2-7724-4efd-af13-a623fff13b57"/>
    <xsd:import namespace="0ff44e97-233f-4fc8-9d97-fac65850ace2"/>
    <xsd:import namespace="8b33755d-08ae-413b-a6d7-2c8ef28c99b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0701a2-7724-4efd-af13-a623fff13b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22a0c0-09fb-454b-a86e-287da879b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44e97-233f-4fc8-9d97-fac65850ace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33755d-08ae-413b-a6d7-2c8ef28c99b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e55b9c5-c8d0-4845-bec5-b52a093863a3}" ma:internalName="TaxCatchAll" ma:showField="CatchAllData" ma:web="8b33755d-08ae-413b-a6d7-2c8ef28c99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62AA3E-9FA3-4DC6-8996-3DCC63F0D38E}">
  <ds:schemaRefs>
    <ds:schemaRef ds:uri="http://purl.org/dc/terms/"/>
    <ds:schemaRef ds:uri="f00701a2-7724-4efd-af13-a623fff13b57"/>
    <ds:schemaRef ds:uri="0ff44e97-233f-4fc8-9d97-fac65850ace2"/>
    <ds:schemaRef ds:uri="http://schemas.microsoft.com/office/2006/documentManagement/types"/>
    <ds:schemaRef ds:uri="8b33755d-08ae-413b-a6d7-2c8ef28c99bd"/>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476BE076-41F7-4C85-A114-FACD7A5FC2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0701a2-7724-4efd-af13-a623fff13b57"/>
    <ds:schemaRef ds:uri="0ff44e97-233f-4fc8-9d97-fac65850ace2"/>
    <ds:schemaRef ds:uri="8b33755d-08ae-413b-a6d7-2c8ef28c99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7B6EC8-A086-488C-8088-CE8D872CCEB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20229</TotalTime>
  <Words>470</Words>
  <Application>Microsoft Office PowerPoint</Application>
  <PresentationFormat>Custom</PresentationFormat>
  <Paragraphs>35</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Open Sans</vt:lpstr>
      <vt:lpstr>Calibri</vt:lpstr>
      <vt:lpstr>Comic Sans MS</vt:lpstr>
      <vt:lpstr>Arial</vt:lpstr>
      <vt:lpstr>Open Sans Bold</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Autumn Term 1</dc:title>
  <dc:creator>Serpin Childs</dc:creator>
  <cp:lastModifiedBy>Katie Doyle</cp:lastModifiedBy>
  <cp:revision>76</cp:revision>
  <cp:lastPrinted>2022-08-04T12:56:59Z</cp:lastPrinted>
  <dcterms:created xsi:type="dcterms:W3CDTF">2006-08-16T00:00:00Z</dcterms:created>
  <dcterms:modified xsi:type="dcterms:W3CDTF">2026-10-20T12:49:23Z</dcterms:modified>
  <dc:identifier>DAFISkYPPMo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0x010100065100DCEBB45F418B92013B39796FB7</vt:lpwstr>
  </property>
  <property fmtid="{D5CDD505-2E9C-101B-9397-08002B2CF9AE}" pid="3" name="MediaServiceImageTags">
    <vt:lpwstr/>
  </property>
</Properties>
</file>