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A9D2"/>
    <a:srgbClr val="C5E4F1"/>
    <a:srgbClr val="AC2A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B611-F9DD-466D-989C-6500D05DC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4B5B5B-163D-4335-A650-62F373343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20065-F05E-4972-9BD8-2C54D760A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1604E-9AEE-4D6B-A35A-C97A0E2D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62174-9AF8-45DB-8120-93A1895A3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86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0F31-D1BC-4A00-9BC3-10CE3E31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90DED-A6B1-4B77-BA09-F7A45C37E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472E5-E2A0-4690-8F11-4D7025FE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9E587-5FF9-416D-B5C7-80CBF8802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D84BA-52A1-46F9-88C1-2BCECBFB8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21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11DE-D6E5-4398-BD09-AD64A2EF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54651-962A-4B06-890C-1D3237E51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AE15C-46FB-4462-B30F-DD86FC2FB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BC22F-6AD5-4FDA-9531-A4218B5C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D9F7B-E684-4D18-8711-E7352C29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23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07E7-AE8B-4622-9CDF-EA9F5246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4CF3-6498-482D-9771-8A85A0731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7B2B6-1475-420F-BEBD-855A6DE7D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CFE40-BBF3-4801-A8D0-C308E13F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A192E-1A12-4CDF-A713-6B68070DA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C1E6C-72D4-49BF-AA8A-3ACF92780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75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3D104-2B59-400A-922D-BBA4AB42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6ACD3-7093-46D4-BA5B-87997DAD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6EFD6-5186-4EBD-BBA2-F7C62A42A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B5871-BBC1-4E1C-B43E-D41DEA4BC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A32DD5-7E71-4E81-855A-A5119E7B9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8A4CC-1A4A-4228-8AA3-5CFE9077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E0936-57CB-4BE1-ABF2-421CC92A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741785-EE99-4719-9DF9-57A6456E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16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3AFE-0232-47AC-B9AA-67EACBEC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06162-CF48-4A08-9A1A-174FCE2B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5FD5A-F4F5-4836-BB4B-DEEC224F8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C403B-6089-4A70-ACDE-F783F203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15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E42C9-2B22-491C-B55C-A8FB32CF6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A3C11-1E05-493D-B09C-252FF3BD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A8AFF-C7F5-40FE-BD23-FA4B1B1A9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5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92FE1-6184-4CB9-8E16-88C5E5163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ED838-A95F-4113-9C71-C5B195C76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45BEC-815C-45A6-A3D3-4D141D5BD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0B1E5-B3EC-4AA0-9539-51EA66CC0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E9732-89BB-4991-A4B9-0E5D9EF66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88FD9-4D3C-489D-B783-CE99A6FC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06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44AC3-AF7A-4212-9318-7AFE7CEE1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F46732-6681-461D-8B6F-C82664F41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C551E-E94E-4113-BE96-1E7F90D43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F92860-1745-42DD-94D7-15410D2D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77C29-DB5D-47DB-AAF3-4348A1E6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A6161-A422-42DB-AAC5-6B65E19FE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883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C68D-70E9-4B39-910B-740CE525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FA8E1E-11BE-4A07-86E7-054ABF0FC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A90E-BC8E-4596-A1F4-E47E58814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00CEB-DF67-4D56-8CE0-1A79A82F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11D2E-03F6-4DEF-AE8A-2AB62A29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15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523319-7EA7-44A8-BA72-683020FFAF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FD197F-034C-42E0-897A-71CBCF90D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8068A-014C-4DC1-B8F4-FC2B4F1C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2C28B-42D6-40DC-ABF5-D2690788C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5E3B7-D264-4F39-9B85-F4E87EC4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328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36F0F-B338-4F21-9686-A8F369369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CFC29-62E1-4691-A130-28C6FC61C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7A61F-3965-488F-8C04-DECF4E92B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F69A-D2F3-4C5A-83BA-6BCBADAC6443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80153-E08F-4725-A063-0EF354286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6AB98-1AB0-46B7-A032-EA84E2157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5EAD6-26B1-41E7-B28A-30EDC0B1E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2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8A5AD7-816A-40AA-A1EF-42BC5FBDAA37}"/>
              </a:ext>
            </a:extLst>
          </p:cNvPr>
          <p:cNvSpPr/>
          <p:nvPr/>
        </p:nvSpPr>
        <p:spPr>
          <a:xfrm>
            <a:off x="219663" y="234842"/>
            <a:ext cx="11648093" cy="973507"/>
          </a:xfrm>
          <a:prstGeom prst="roundRect">
            <a:avLst>
              <a:gd name="adj" fmla="val 42842"/>
            </a:avLst>
          </a:prstGeom>
          <a:solidFill>
            <a:srgbClr val="42A9D2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Year 4 – Term 1 – Book Warmer</a:t>
            </a:r>
          </a:p>
          <a:p>
            <a:pPr algn="ctr"/>
            <a:r>
              <a:rPr lang="en-GB" sz="2000" b="1" dirty="0">
                <a:latin typeface="Comic Sans MS" panose="030F0702030302020204" pitchFamily="66" charset="0"/>
              </a:rPr>
              <a:t>‘Cloud Busting’ by Malorie Blackman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F266C0-5E6E-45BC-AB37-81F095CECF2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r="11366"/>
          <a:stretch/>
        </p:blipFill>
        <p:spPr bwMode="auto">
          <a:xfrm>
            <a:off x="301954" y="302979"/>
            <a:ext cx="904677" cy="905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Collective Impact and Community Campus Partnerships - Community First">
            <a:extLst>
              <a:ext uri="{FF2B5EF4-FFF2-40B4-BE49-F238E27FC236}">
                <a16:creationId xmlns:a16="http://schemas.microsoft.com/office/drawing/2014/main" id="{F53B346C-70FC-44B9-A70F-9DA2D7B90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086" y="4920792"/>
            <a:ext cx="2202778" cy="17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D1E5E4-1C2D-42B2-9BAC-C7DBBCDEB5B5}"/>
              </a:ext>
            </a:extLst>
          </p:cNvPr>
          <p:cNvSpPr txBox="1"/>
          <p:nvPr/>
        </p:nvSpPr>
        <p:spPr>
          <a:xfrm>
            <a:off x="480769" y="5138437"/>
            <a:ext cx="298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Our theme this term: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5B518E-A645-4897-B9DC-7CA6684A06D5}"/>
              </a:ext>
            </a:extLst>
          </p:cNvPr>
          <p:cNvSpPr/>
          <p:nvPr/>
        </p:nvSpPr>
        <p:spPr>
          <a:xfrm>
            <a:off x="480769" y="5649651"/>
            <a:ext cx="2828042" cy="836470"/>
          </a:xfrm>
          <a:prstGeom prst="ellipse">
            <a:avLst/>
          </a:prstGeom>
          <a:solidFill>
            <a:srgbClr val="42A9D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Community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0081C3-37E2-4080-8CB0-F64B616370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53" t="26941" r="15257" b="17620"/>
          <a:stretch/>
        </p:blipFill>
        <p:spPr>
          <a:xfrm>
            <a:off x="480770" y="1350231"/>
            <a:ext cx="2346038" cy="35705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AEBB96-60EB-4B56-B8C7-88F9C726F49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r="11366"/>
          <a:stretch/>
        </p:blipFill>
        <p:spPr bwMode="auto">
          <a:xfrm>
            <a:off x="10889826" y="268910"/>
            <a:ext cx="904677" cy="9053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51FEAD-E9D2-4029-ADFF-4AB24186425C}"/>
              </a:ext>
            </a:extLst>
          </p:cNvPr>
          <p:cNvSpPr/>
          <p:nvPr/>
        </p:nvSpPr>
        <p:spPr>
          <a:xfrm>
            <a:off x="9183854" y="3133528"/>
            <a:ext cx="2610647" cy="3455562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3" name="Picture 2" descr="Ellie and the Cat by Malorie Blackman - Barrington Stoke">
            <a:extLst>
              <a:ext uri="{FF2B5EF4-FFF2-40B4-BE49-F238E27FC236}">
                <a16:creationId xmlns:a16="http://schemas.microsoft.com/office/drawing/2014/main" id="{C83DFB15-D56E-4E3E-B10D-BB9FC4A61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68" y="4086025"/>
            <a:ext cx="773792" cy="117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ngs by Malorie Blackman | Waterstones">
            <a:extLst>
              <a:ext uri="{FF2B5EF4-FFF2-40B4-BE49-F238E27FC236}">
                <a16:creationId xmlns:a16="http://schemas.microsoft.com/office/drawing/2014/main" id="{32E8272C-1372-4029-9FA5-F16D7B814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70" y="5304050"/>
            <a:ext cx="769622" cy="118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AD88DE-29C4-4F98-8C30-49A48579AC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897" t="35325" r="15180" b="10791"/>
          <a:stretch/>
        </p:blipFill>
        <p:spPr>
          <a:xfrm>
            <a:off x="10647500" y="4086025"/>
            <a:ext cx="775061" cy="1179111"/>
          </a:xfrm>
          <a:prstGeom prst="rect">
            <a:avLst/>
          </a:prstGeom>
        </p:spPr>
      </p:pic>
      <p:pic>
        <p:nvPicPr>
          <p:cNvPr id="1030" name="Picture 6" descr="Girl Wonder and the Terrific Twins by Malorie Blackman | Waterstones">
            <a:extLst>
              <a:ext uri="{FF2B5EF4-FFF2-40B4-BE49-F238E27FC236}">
                <a16:creationId xmlns:a16="http://schemas.microsoft.com/office/drawing/2014/main" id="{4A2FA588-A3F4-47C3-9EBA-7EFE00654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500" y="5345050"/>
            <a:ext cx="743978" cy="114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29107F-AC5E-419E-89BB-ABFA305FBF75}"/>
              </a:ext>
            </a:extLst>
          </p:cNvPr>
          <p:cNvSpPr txBox="1"/>
          <p:nvPr/>
        </p:nvSpPr>
        <p:spPr>
          <a:xfrm>
            <a:off x="9183855" y="3343795"/>
            <a:ext cx="2610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Other books by Malorie Blackman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AB19C1E-8D16-4E07-A408-2F57EB17864E}"/>
              </a:ext>
            </a:extLst>
          </p:cNvPr>
          <p:cNvSpPr/>
          <p:nvPr/>
        </p:nvSpPr>
        <p:spPr>
          <a:xfrm>
            <a:off x="7484346" y="1350231"/>
            <a:ext cx="4310155" cy="1703383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E1CEEA7-24F3-4FEC-890F-BDA187BC950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6417" t="39449" r="8686" b="16289"/>
          <a:stretch/>
        </p:blipFill>
        <p:spPr>
          <a:xfrm>
            <a:off x="10149407" y="1503444"/>
            <a:ext cx="1480837" cy="148083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7A173BE-BC76-4745-B274-45C7C5E57178}"/>
              </a:ext>
            </a:extLst>
          </p:cNvPr>
          <p:cNvSpPr txBox="1"/>
          <p:nvPr/>
        </p:nvSpPr>
        <p:spPr>
          <a:xfrm>
            <a:off x="7484346" y="1482207"/>
            <a:ext cx="2610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Watch this video on how to write a poem in 3 minutes and give it a go yourself!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0869137-538C-46F0-B810-EFD80F1C85DB}"/>
              </a:ext>
            </a:extLst>
          </p:cNvPr>
          <p:cNvSpPr/>
          <p:nvPr/>
        </p:nvSpPr>
        <p:spPr>
          <a:xfrm>
            <a:off x="3000499" y="3133528"/>
            <a:ext cx="6058660" cy="178726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D11C130-B0B8-4293-AF0C-991D5031002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6108" t="39313" r="8299" b="16426"/>
          <a:stretch/>
        </p:blipFill>
        <p:spPr>
          <a:xfrm>
            <a:off x="3095086" y="3387016"/>
            <a:ext cx="1365221" cy="13908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0E69ADA-C2B2-443F-BEBE-BA954213AD93}"/>
              </a:ext>
            </a:extLst>
          </p:cNvPr>
          <p:cNvSpPr txBox="1"/>
          <p:nvPr/>
        </p:nvSpPr>
        <p:spPr>
          <a:xfrm>
            <a:off x="4460308" y="3343795"/>
            <a:ext cx="4558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What makes you unique? Watch this video; take time to discuss what makes you and people in your family special. How can you learn from each other?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77D3FCF-9DE8-460B-8279-5EB959A3C7C8}"/>
              </a:ext>
            </a:extLst>
          </p:cNvPr>
          <p:cNvSpPr/>
          <p:nvPr/>
        </p:nvSpPr>
        <p:spPr>
          <a:xfrm>
            <a:off x="3000499" y="1344815"/>
            <a:ext cx="4328301" cy="1695470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6A8AEDA-DC2F-4437-9920-D47A7A9FA09B}"/>
              </a:ext>
            </a:extLst>
          </p:cNvPr>
          <p:cNvSpPr/>
          <p:nvPr/>
        </p:nvSpPr>
        <p:spPr>
          <a:xfrm>
            <a:off x="5061856" y="5031389"/>
            <a:ext cx="3956985" cy="1511894"/>
          </a:xfrm>
          <a:prstGeom prst="roundRect">
            <a:avLst>
              <a:gd name="adj" fmla="val 10615"/>
            </a:avLst>
          </a:prstGeom>
          <a:solidFill>
            <a:srgbClr val="C5E4F1"/>
          </a:solidFill>
          <a:ln>
            <a:solidFill>
              <a:srgbClr val="C5E4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F899CE-1019-4E64-B341-86FC6653752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033" t="54953" r="68941" b="19689"/>
          <a:stretch/>
        </p:blipFill>
        <p:spPr>
          <a:xfrm>
            <a:off x="5696772" y="1449525"/>
            <a:ext cx="1509149" cy="1534756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0B862F-0691-47DD-8D49-527F52A5DF1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4104" t="33175" r="61387" b="25074"/>
          <a:stretch/>
        </p:blipFill>
        <p:spPr>
          <a:xfrm>
            <a:off x="5133074" y="5084173"/>
            <a:ext cx="1451448" cy="1390885"/>
          </a:xfrm>
          <a:prstGeom prst="ellipse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D108DF0-114C-44C5-8340-14CCABAFE4F0}"/>
              </a:ext>
            </a:extLst>
          </p:cNvPr>
          <p:cNvSpPr txBox="1"/>
          <p:nvPr/>
        </p:nvSpPr>
        <p:spPr>
          <a:xfrm>
            <a:off x="3000499" y="1438730"/>
            <a:ext cx="2696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anose="030F0702030302020204" pitchFamily="66" charset="0"/>
              </a:rPr>
              <a:t>Cloud Busting is about an unlikely friendship between 2 very different boys, Sam the class bully and Davey.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6693CF-D62F-45C1-8807-424D92334448}"/>
              </a:ext>
            </a:extLst>
          </p:cNvPr>
          <p:cNvSpPr txBox="1"/>
          <p:nvPr/>
        </p:nvSpPr>
        <p:spPr>
          <a:xfrm>
            <a:off x="6473608" y="5053540"/>
            <a:ext cx="25452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anose="030F0702030302020204" pitchFamily="66" charset="0"/>
              </a:rPr>
              <a:t>Sam, the bully, makes Davey who is imaginative and a born poet made look like a class idiot.</a:t>
            </a:r>
          </a:p>
        </p:txBody>
      </p:sp>
    </p:spTree>
    <p:extLst>
      <p:ext uri="{BB962C8B-B14F-4D97-AF65-F5344CB8AC3E}">
        <p14:creationId xmlns:p14="http://schemas.microsoft.com/office/powerpoint/2010/main" val="3324633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3E12EF-CFC7-4929-9BAB-58C47F915013}">
  <ds:schemaRefs>
    <ds:schemaRef ds:uri="f00701a2-7724-4efd-af13-a623fff13b57"/>
    <ds:schemaRef ds:uri="0ff44e97-233f-4fc8-9d97-fac65850ace2"/>
    <ds:schemaRef ds:uri="http://purl.org/dc/terms/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6C73E4-2E13-4F38-965F-F269DD8737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A5361B-835B-4599-8A93-8254A01008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3400</TotalTime>
  <Words>117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Barker</dc:creator>
  <cp:lastModifiedBy>Katie Doyle</cp:lastModifiedBy>
  <cp:revision>13</cp:revision>
  <dcterms:created xsi:type="dcterms:W3CDTF">2023-06-12T20:54:15Z</dcterms:created>
  <dcterms:modified xsi:type="dcterms:W3CDTF">2026-09-27T17:48:08Z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