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8" r:id="rId5"/>
    <p:sldId id="259" r:id="rId6"/>
  </p:sldIdLst>
  <p:sldSz cx="10693400" cy="75565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  <p:embeddedFont>
      <p:font typeface="Open Sans Bold" panose="020B080603050402020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8F0A3A-5E99-09E0-C94D-14CEE95C8EF7}" v="67" dt="2025-10-16T16:43:30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109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6.sv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20" t="1467" r="4281" b="1553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08204" y="0"/>
            <a:ext cx="1737761" cy="130286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168541" cy="89092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54877" y="1031574"/>
            <a:ext cx="2138217" cy="54257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168541" y="630601"/>
            <a:ext cx="2138217" cy="54257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122273" y="1331436"/>
            <a:ext cx="2138217" cy="5425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287105" y="923117"/>
            <a:ext cx="4402258" cy="461433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 l="21981" r="33268"/>
          <a:stretch>
            <a:fillRect/>
          </a:stretch>
        </p:blipFill>
        <p:spPr>
          <a:xfrm>
            <a:off x="226892" y="1173174"/>
            <a:ext cx="3238687" cy="638682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 l="2767" r="15886" b="17484"/>
          <a:stretch>
            <a:fillRect/>
          </a:stretch>
        </p:blipFill>
        <p:spPr>
          <a:xfrm>
            <a:off x="7763218" y="1798430"/>
            <a:ext cx="2748431" cy="3650335"/>
          </a:xfrm>
          <a:prstGeom prst="rect">
            <a:avLst/>
          </a:prstGeom>
        </p:spPr>
      </p:pic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8096905" y="5840520"/>
            <a:ext cx="1352287" cy="1324225"/>
            <a:chOff x="-4716412" y="3046808"/>
            <a:chExt cx="6487160" cy="6352540"/>
          </a:xfrm>
        </p:grpSpPr>
        <p:sp>
          <p:nvSpPr>
            <p:cNvPr id="18" name="Freeform 18"/>
            <p:cNvSpPr/>
            <p:nvPr/>
          </p:nvSpPr>
          <p:spPr>
            <a:xfrm>
              <a:off x="-4716412" y="3046808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998A8E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1010190" y="275057"/>
            <a:ext cx="314816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Open Sans Bold"/>
              </a:rPr>
              <a:t>Year 4 Autumn Term 2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715412" y="739010"/>
            <a:ext cx="104447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ENGLISH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04492" y="1472675"/>
            <a:ext cx="86588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MATHS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96725" y="1144599"/>
            <a:ext cx="165452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KEY MESSAGES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93817" y="2157077"/>
            <a:ext cx="2502503" cy="20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endParaRPr lang="en-US" sz="13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8264336" y="6151823"/>
            <a:ext cx="1017423" cy="71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8"/>
              </a:lnSpc>
            </a:pPr>
            <a:r>
              <a:rPr lang="en-US" sz="2070" dirty="0">
                <a:solidFill>
                  <a:srgbClr val="FFFFFF"/>
                </a:solidFill>
                <a:latin typeface="Open Sans Bold"/>
              </a:rPr>
              <a:t>Term 2 text 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339AFED1-FC30-4964-8EDA-F4AD0F0369D5}"/>
              </a:ext>
            </a:extLst>
          </p:cNvPr>
          <p:cNvSpPr txBox="1"/>
          <p:nvPr/>
        </p:nvSpPr>
        <p:spPr>
          <a:xfrm>
            <a:off x="308774" y="2180225"/>
            <a:ext cx="3120016" cy="4401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1300" b="1" u="sng" dirty="0">
                <a:solidFill>
                  <a:srgbClr val="000000"/>
                </a:solidFill>
                <a:latin typeface="Comic Sans MS" panose="030F0702030302020204" pitchFamily="66" charset="0"/>
              </a:rPr>
              <a:t>Home Learning: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‘</a:t>
            </a:r>
            <a:r>
              <a:rPr lang="en-GB" sz="1300" b="1" dirty="0">
                <a:solidFill>
                  <a:srgbClr val="000000"/>
                </a:solidFill>
                <a:latin typeface="Comic Sans MS" panose="030F0702030302020204" pitchFamily="66" charset="0"/>
              </a:rPr>
              <a:t>ATOM Learning</a:t>
            </a: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’ is being set every Friday and is expected to be completed by the following Friday.</a:t>
            </a:r>
          </a:p>
          <a:p>
            <a:endParaRPr lang="en-GB" sz="13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000000"/>
                </a:solidFill>
                <a:latin typeface="Comic Sans MS" panose="030F0702030302020204" pitchFamily="66" charset="0"/>
              </a:rPr>
              <a:t>TT </a:t>
            </a:r>
            <a:r>
              <a:rPr lang="en-GB" sz="1300" b="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Rockstars</a:t>
            </a:r>
            <a:r>
              <a:rPr lang="en-GB" sz="13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</a:t>
            </a: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should be used 5 times a week to develop rapid recall skills.  We set battles every week and the children should play these in garage.</a:t>
            </a:r>
          </a:p>
          <a:p>
            <a:endParaRPr lang="en-GB" sz="13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000000"/>
                </a:solidFill>
                <a:latin typeface="Comic Sans MS" panose="030F0702030302020204" pitchFamily="66" charset="0"/>
              </a:rPr>
              <a:t>Reading</a:t>
            </a: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 – A little each night is best. When your child has read, sign their book each day so they can earn their coloured band!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n-GB" sz="1300" b="1" u="sng" dirty="0">
                <a:solidFill>
                  <a:srgbClr val="000000"/>
                </a:solidFill>
                <a:latin typeface="Comic Sans MS" panose="030F0702030302020204" pitchFamily="66" charset="0"/>
              </a:rPr>
              <a:t>Reminders: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000000"/>
                </a:solidFill>
                <a:latin typeface="Comic Sans MS" panose="030F0702030302020204" pitchFamily="66" charset="0"/>
              </a:rPr>
              <a:t>Please name all belongings – bags, water bottle, lunch boxes, fruit pots, coats, cardigans/jumpers, any forest school or PE kit.</a:t>
            </a:r>
          </a:p>
          <a:p>
            <a:endParaRPr lang="en-GB" sz="13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6BFF3C-0870-4269-AD2E-DE71FCF63B49}"/>
              </a:ext>
            </a:extLst>
          </p:cNvPr>
          <p:cNvSpPr txBox="1"/>
          <p:nvPr/>
        </p:nvSpPr>
        <p:spPr>
          <a:xfrm>
            <a:off x="7908075" y="2044791"/>
            <a:ext cx="2502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40D951-2E64-43EB-96A1-1C52C8475B5D}"/>
              </a:ext>
            </a:extLst>
          </p:cNvPr>
          <p:cNvSpPr txBox="1"/>
          <p:nvPr/>
        </p:nvSpPr>
        <p:spPr>
          <a:xfrm>
            <a:off x="4051300" y="1621265"/>
            <a:ext cx="3460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8BD412-0660-48CC-817B-0503A9DD9247}"/>
              </a:ext>
            </a:extLst>
          </p:cNvPr>
          <p:cNvSpPr txBox="1"/>
          <p:nvPr/>
        </p:nvSpPr>
        <p:spPr>
          <a:xfrm>
            <a:off x="7710320" y="1902584"/>
            <a:ext cx="2801329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We will be focusing on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multiplication and division this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term. Our children should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already have 2s, 5s, 10s, 3s, 4s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and 8s secure from previous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years ready to move on to the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rest of the times tables up to 12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this term.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Times tables are becoming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increasingly important for the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children’s Multiplication Times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Tables Check in June this year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where they need rapid recall on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all times tables up to 12.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2979BCC-1A76-4A96-A524-5A5CF0A9E18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81679" y="3727126"/>
            <a:ext cx="1725417" cy="25725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BC19B7-C838-4C49-8D50-FBCC8916AE09}"/>
              </a:ext>
            </a:extLst>
          </p:cNvPr>
          <p:cNvSpPr txBox="1"/>
          <p:nvPr/>
        </p:nvSpPr>
        <p:spPr>
          <a:xfrm>
            <a:off x="4051300" y="1827868"/>
            <a:ext cx="35301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omic Sans MS" panose="030F0702030302020204" pitchFamily="66" charset="0"/>
              </a:rPr>
              <a:t>This term we will be reading Book Uncle and me by Uma Krishnaswami. Set in India, it is a delightful story about a young girl who is voracious reader.</a:t>
            </a:r>
          </a:p>
          <a:p>
            <a:r>
              <a:rPr lang="en-GB" sz="1600" dirty="0">
                <a:latin typeface="Comic Sans MS" panose="030F0702030302020204" pitchFamily="66" charset="0"/>
              </a:rPr>
              <a:t>We will be looking at writing setting descriptions and persuasive letters.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20" t="1467" r="4281" b="1553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03151" y="5985"/>
            <a:ext cx="1829389" cy="137155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0540" y="67203"/>
            <a:ext cx="5452927" cy="9399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65917" y="1400509"/>
            <a:ext cx="2562856" cy="268632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 l="5557" r="11950" b="18190"/>
          <a:stretch>
            <a:fillRect/>
          </a:stretch>
        </p:blipFill>
        <p:spPr>
          <a:xfrm>
            <a:off x="3020384" y="1395822"/>
            <a:ext cx="2885509" cy="252537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 l="5996" r="5996" b="14519"/>
          <a:stretch>
            <a:fillRect/>
          </a:stretch>
        </p:blipFill>
        <p:spPr>
          <a:xfrm>
            <a:off x="6309214" y="859234"/>
            <a:ext cx="2885508" cy="202145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150694" y="238550"/>
            <a:ext cx="336530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Open Sans Bold"/>
              </a:rPr>
              <a:t>Year 4 Autumn Term 2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9567" y="2028644"/>
            <a:ext cx="2138217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10202" y="1121855"/>
            <a:ext cx="2138217" cy="542573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557309" y="1227502"/>
            <a:ext cx="623331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Art: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662909" y="1354505"/>
            <a:ext cx="2308901" cy="542573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4279465" y="1366886"/>
            <a:ext cx="1399188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PSHE &amp; RE: 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658477" y="343236"/>
            <a:ext cx="2138217" cy="542573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967305" y="426032"/>
            <a:ext cx="1656497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COMPUTING: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rcRect l="5557" r="24327" b="18190"/>
          <a:stretch>
            <a:fillRect/>
          </a:stretch>
        </p:blipFill>
        <p:spPr>
          <a:xfrm>
            <a:off x="8400565" y="2582047"/>
            <a:ext cx="2292835" cy="1968668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475190" y="2343122"/>
            <a:ext cx="2138217" cy="542573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9361279" y="2350577"/>
            <a:ext cx="366041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PE: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03316" y="1951283"/>
            <a:ext cx="2519644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565247" y="1036906"/>
            <a:ext cx="2298764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14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557595" y="2915075"/>
            <a:ext cx="2138217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dirty="0">
              <a:solidFill>
                <a:srgbClr val="000000"/>
              </a:solidFill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519709" y="5995397"/>
            <a:ext cx="195175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"/>
              </a:rPr>
              <a:t>Add here  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9"/>
          <a:srcRect l="5996" r="5996" b="14519"/>
          <a:stretch>
            <a:fillRect/>
          </a:stretch>
        </p:blipFill>
        <p:spPr>
          <a:xfrm>
            <a:off x="325709" y="4786723"/>
            <a:ext cx="2666076" cy="1867726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68866" y="4306225"/>
            <a:ext cx="2138217" cy="542573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659393" y="4391391"/>
            <a:ext cx="1817926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F</a:t>
            </a:r>
            <a:r>
              <a:rPr lang="en-US" dirty="0">
                <a:solidFill>
                  <a:srgbClr val="000000"/>
                </a:solidFill>
                <a:latin typeface="Open Sans Bold"/>
              </a:rPr>
              <a:t>RENCH: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8"/>
          <a:srcRect l="8624" r="30543" b="18158"/>
          <a:stretch>
            <a:fillRect/>
          </a:stretch>
        </p:blipFill>
        <p:spPr>
          <a:xfrm>
            <a:off x="5773643" y="4262286"/>
            <a:ext cx="2342433" cy="2781127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977859" y="3846276"/>
            <a:ext cx="2138217" cy="54257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396158" y="3947000"/>
            <a:ext cx="1219003" cy="307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SCIENCE: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197608" y="4911857"/>
            <a:ext cx="2291185" cy="240156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394030" y="4443209"/>
            <a:ext cx="2138217" cy="542573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3941198" y="4551618"/>
            <a:ext cx="109323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HISTORY: 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303963" y="5038947"/>
            <a:ext cx="2269673" cy="2379016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648581" y="4985782"/>
            <a:ext cx="2171559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sz="14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458460" y="5315870"/>
            <a:ext cx="2009355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5853847" y="5077210"/>
            <a:ext cx="2217945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491850" y="4668419"/>
            <a:ext cx="2138217" cy="542573"/>
          </a:xfrm>
          <a:prstGeom prst="rect">
            <a:avLst/>
          </a:prstGeom>
        </p:spPr>
      </p:pic>
      <p:sp>
        <p:nvSpPr>
          <p:cNvPr id="39" name="TextBox 39"/>
          <p:cNvSpPr txBox="1"/>
          <p:nvPr/>
        </p:nvSpPr>
        <p:spPr>
          <a:xfrm>
            <a:off x="9090338" y="4738865"/>
            <a:ext cx="907922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MUSIC: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CA6F4FB-6EE0-4881-A2EB-E5CFF3733F36}"/>
              </a:ext>
            </a:extLst>
          </p:cNvPr>
          <p:cNvSpPr txBox="1"/>
          <p:nvPr/>
        </p:nvSpPr>
        <p:spPr>
          <a:xfrm>
            <a:off x="249567" y="1664428"/>
            <a:ext cx="2032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576BB8-B78C-4EF9-900E-1392D0F16582}"/>
              </a:ext>
            </a:extLst>
          </p:cNvPr>
          <p:cNvSpPr txBox="1"/>
          <p:nvPr/>
        </p:nvSpPr>
        <p:spPr>
          <a:xfrm>
            <a:off x="8359882" y="5376142"/>
            <a:ext cx="237506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anose="030F0702030302020204" pitchFamily="66" charset="0"/>
              </a:rPr>
              <a:t>We will be writing a Christmas song. Looking at how songs are put together – verses , choruses and </a:t>
            </a:r>
            <a:r>
              <a:rPr lang="en-GB" sz="1400" dirty="0" err="1">
                <a:latin typeface="Comic Sans MS" panose="030F0702030302020204" pitchFamily="66" charset="0"/>
              </a:rPr>
              <a:t>bridges..As</a:t>
            </a:r>
            <a:r>
              <a:rPr lang="en-GB" sz="1400" dirty="0">
                <a:latin typeface="Comic Sans MS" panose="030F0702030302020204" pitchFamily="66" charset="0"/>
              </a:rPr>
              <a:t> well as different tempos and how to perform.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00AFAD4-0EC4-4045-8698-8BD303F61153}"/>
              </a:ext>
            </a:extLst>
          </p:cNvPr>
          <p:cNvSpPr txBox="1"/>
          <p:nvPr/>
        </p:nvSpPr>
        <p:spPr>
          <a:xfrm>
            <a:off x="325709" y="1997271"/>
            <a:ext cx="213821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This term, the children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have the opportunity to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work on their art skills in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the art studio with Mrs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Bedford and Mrs Lembo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CE77E11-3FE4-428B-A64E-2B47EE424435}"/>
              </a:ext>
            </a:extLst>
          </p:cNvPr>
          <p:cNvSpPr txBox="1"/>
          <p:nvPr/>
        </p:nvSpPr>
        <p:spPr>
          <a:xfrm>
            <a:off x="559503" y="4806972"/>
            <a:ext cx="219073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We are moving on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to items of clothing and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be able to identify the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colour and item of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clothing.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F13040-7282-472D-958B-ABE602C6C036}"/>
              </a:ext>
            </a:extLst>
          </p:cNvPr>
          <p:cNvSpPr txBox="1"/>
          <p:nvPr/>
        </p:nvSpPr>
        <p:spPr>
          <a:xfrm>
            <a:off x="3594100" y="5354209"/>
            <a:ext cx="16764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We will be learning about Ancient Greece; its culture , arts and the influence it has on society today,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4239CF6-91FA-4F64-8E45-D4FEAAA5C04F}"/>
              </a:ext>
            </a:extLst>
          </p:cNvPr>
          <p:cNvSpPr txBox="1"/>
          <p:nvPr/>
        </p:nvSpPr>
        <p:spPr>
          <a:xfrm>
            <a:off x="3102274" y="1951283"/>
            <a:ext cx="275157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PSHE : Jealousy</a:t>
            </a:r>
          </a:p>
          <a:p>
            <a:endParaRPr lang="en-GB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R.E</a:t>
            </a:r>
          </a:p>
          <a:p>
            <a:r>
              <a:rPr lang="en-GB" sz="14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How do people from religious and non-religious communities celebrate key festivals. L2.5a Expressing link with Christmas and Hanukkah. 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4ADD5F0-3AB9-4531-AA75-5B90A195D1D9}"/>
              </a:ext>
            </a:extLst>
          </p:cNvPr>
          <p:cNvSpPr txBox="1"/>
          <p:nvPr/>
        </p:nvSpPr>
        <p:spPr>
          <a:xfrm>
            <a:off x="6426367" y="793539"/>
            <a:ext cx="278827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In computing, we will have lots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of fun learning how to use the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coding website ‘Scratch’. As we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learn how to use the various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systems, we will be creating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maze games, eventually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creating several levels getting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harder as they go!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BD8CD11-16F2-45D2-BBBD-09D0BAEB4C9A}"/>
              </a:ext>
            </a:extLst>
          </p:cNvPr>
          <p:cNvSpPr txBox="1"/>
          <p:nvPr/>
        </p:nvSpPr>
        <p:spPr>
          <a:xfrm>
            <a:off x="8505549" y="3069877"/>
            <a:ext cx="20680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anose="030F0702030302020204" pitchFamily="66" charset="0"/>
              </a:rPr>
              <a:t>Fundamentals</a:t>
            </a:r>
          </a:p>
          <a:p>
            <a:pPr algn="ctr"/>
            <a:endParaRPr lang="en-GB" sz="1400" dirty="0">
              <a:latin typeface="Comic Sans MS" panose="030F0702030302020204" pitchFamily="66" charset="0"/>
            </a:endParaRPr>
          </a:p>
          <a:p>
            <a:pPr algn="ctr"/>
            <a:r>
              <a:rPr lang="en-GB" sz="1400" dirty="0">
                <a:latin typeface="Comic Sans MS" panose="030F0702030302020204" pitchFamily="66" charset="0"/>
              </a:rPr>
              <a:t>Dance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72A8116-3EE7-4ED3-B1B1-D74EBBBCC566}"/>
              </a:ext>
            </a:extLst>
          </p:cNvPr>
          <p:cNvSpPr txBox="1"/>
          <p:nvPr/>
        </p:nvSpPr>
        <p:spPr>
          <a:xfrm>
            <a:off x="5864307" y="4829882"/>
            <a:ext cx="220748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For Science, we will be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discussing a new topic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on ‘sound’. How sound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travels to the ear and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researching ‘If the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speakers at a festival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are at the front, how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does this impact all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spectators?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8" ma:contentTypeDescription="Create a new document." ma:contentTypeScope="" ma:versionID="4ff82cd9286c63608d9adb8121111c4f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14604d23b623fb40be1f9007b1f02391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72A187-58F8-4CED-A6BC-507A08CED2A2}">
  <ds:schemaRefs>
    <ds:schemaRef ds:uri="http://schemas.microsoft.com/office/2006/metadata/properties"/>
    <ds:schemaRef ds:uri="http://schemas.microsoft.com/office/infopath/2007/PartnerControls"/>
    <ds:schemaRef ds:uri="8b33755d-08ae-413b-a6d7-2c8ef28c99bd"/>
    <ds:schemaRef ds:uri="f00701a2-7724-4efd-af13-a623fff13b57"/>
  </ds:schemaRefs>
</ds:datastoreItem>
</file>

<file path=customXml/itemProps2.xml><?xml version="1.0" encoding="utf-8"?>
<ds:datastoreItem xmlns:ds="http://schemas.openxmlformats.org/officeDocument/2006/customXml" ds:itemID="{E60611A2-E3F8-4B66-8107-84166AF062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2B3127-713F-429B-B733-567EA22B65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1716</TotalTime>
  <Words>485</Words>
  <Application>Microsoft Office PowerPoint</Application>
  <PresentationFormat>Custom</PresentationFormat>
  <Paragraphs>79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Open Sans Bold</vt:lpstr>
      <vt:lpstr>Calibri</vt:lpstr>
      <vt:lpstr>Comic Sans MS</vt:lpstr>
      <vt:lpstr>Arial</vt:lpstr>
      <vt:lpstr>Open Sans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Autumn Term 1</dc:title>
  <dc:creator>Serpin Childs</dc:creator>
  <cp:lastModifiedBy>Katie Doyle</cp:lastModifiedBy>
  <cp:revision>36</cp:revision>
  <dcterms:created xsi:type="dcterms:W3CDTF">2006-08-16T00:00:00Z</dcterms:created>
  <dcterms:modified xsi:type="dcterms:W3CDTF">2026-10-20T13:14:32Z</dcterms:modified>
  <dc:identifier>DAFISkYPPMo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