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8" r:id="rId5"/>
    <p:sldId id="259" r:id="rId6"/>
  </p:sldIdLst>
  <p:sldSz cx="10693400" cy="75565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Open Sans" panose="020B0606030504020204" pitchFamily="34" charset="0"/>
      <p:regular r:id="rId11"/>
      <p:bold r:id="rId12"/>
      <p:italic r:id="rId13"/>
      <p:boldItalic r:id="rId14"/>
    </p:embeddedFont>
    <p:embeddedFont>
      <p:font typeface="Open Sans Bold" panose="020B0806030504020204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1096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6.svg"/><Relationship Id="rId5" Type="http://schemas.openxmlformats.org/officeDocument/2006/relationships/image" Target="../media/image4.svg"/><Relationship Id="rId10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20" t="1467" r="4281" b="1553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08204" y="0"/>
            <a:ext cx="1737761" cy="1302861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0" y="131439"/>
            <a:ext cx="5168541" cy="890924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54877" y="1031574"/>
            <a:ext cx="2138217" cy="542573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168541" y="630601"/>
            <a:ext cx="2138217" cy="542573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122273" y="1331436"/>
            <a:ext cx="2138217" cy="542573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287105" y="923117"/>
            <a:ext cx="4402258" cy="4614338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0"/>
          <a:srcRect l="21981" r="33268"/>
          <a:stretch>
            <a:fillRect/>
          </a:stretch>
        </p:blipFill>
        <p:spPr>
          <a:xfrm>
            <a:off x="226892" y="1189503"/>
            <a:ext cx="3238687" cy="638682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1"/>
          <a:srcRect l="2767" r="15886" b="17484"/>
          <a:stretch>
            <a:fillRect/>
          </a:stretch>
        </p:blipFill>
        <p:spPr>
          <a:xfrm>
            <a:off x="7763218" y="1798430"/>
            <a:ext cx="2748431" cy="3650335"/>
          </a:xfrm>
          <a:prstGeom prst="rect">
            <a:avLst/>
          </a:prstGeom>
        </p:spPr>
      </p:pic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8096905" y="5840520"/>
            <a:ext cx="1352287" cy="1324225"/>
            <a:chOff x="-4716412" y="3046808"/>
            <a:chExt cx="6487160" cy="6352540"/>
          </a:xfrm>
        </p:grpSpPr>
        <p:sp>
          <p:nvSpPr>
            <p:cNvPr id="18" name="Freeform 18"/>
            <p:cNvSpPr/>
            <p:nvPr/>
          </p:nvSpPr>
          <p:spPr>
            <a:xfrm>
              <a:off x="-4716412" y="3046808"/>
              <a:ext cx="6487160" cy="6352540"/>
            </a:xfrm>
            <a:custGeom>
              <a:avLst/>
              <a:gdLst/>
              <a:ahLst/>
              <a:cxnLst/>
              <a:rect l="l" t="t" r="r" b="b"/>
              <a:pathLst>
                <a:path w="6487160" h="6352540">
                  <a:moveTo>
                    <a:pt x="6322060" y="3176270"/>
                  </a:moveTo>
                  <a:cubicBezTo>
                    <a:pt x="6322060" y="2844800"/>
                    <a:pt x="6487160" y="2493010"/>
                    <a:pt x="6385560" y="2194560"/>
                  </a:cubicBezTo>
                  <a:cubicBezTo>
                    <a:pt x="6281420" y="1884680"/>
                    <a:pt x="5928360" y="1694180"/>
                    <a:pt x="5734050" y="1436370"/>
                  </a:cubicBezTo>
                  <a:cubicBezTo>
                    <a:pt x="5537200" y="1176020"/>
                    <a:pt x="5455920" y="796290"/>
                    <a:pt x="5185410" y="607060"/>
                  </a:cubicBezTo>
                  <a:cubicBezTo>
                    <a:pt x="4917440" y="420370"/>
                    <a:pt x="4517390" y="462280"/>
                    <a:pt x="4196080" y="360680"/>
                  </a:cubicBezTo>
                  <a:cubicBezTo>
                    <a:pt x="3884930" y="264160"/>
                    <a:pt x="3589020" y="0"/>
                    <a:pt x="3244850" y="0"/>
                  </a:cubicBezTo>
                  <a:cubicBezTo>
                    <a:pt x="2900680" y="0"/>
                    <a:pt x="2603500" y="262890"/>
                    <a:pt x="2293620" y="360680"/>
                  </a:cubicBezTo>
                  <a:cubicBezTo>
                    <a:pt x="1972310" y="461010"/>
                    <a:pt x="1570990" y="419100"/>
                    <a:pt x="1303020" y="607060"/>
                  </a:cubicBezTo>
                  <a:cubicBezTo>
                    <a:pt x="1032510" y="796290"/>
                    <a:pt x="951230" y="1176020"/>
                    <a:pt x="754380" y="1436370"/>
                  </a:cubicBezTo>
                  <a:cubicBezTo>
                    <a:pt x="558800" y="1694180"/>
                    <a:pt x="207010" y="1884680"/>
                    <a:pt x="101600" y="2194560"/>
                  </a:cubicBezTo>
                  <a:cubicBezTo>
                    <a:pt x="1270" y="2493010"/>
                    <a:pt x="165100" y="2844800"/>
                    <a:pt x="165100" y="3176270"/>
                  </a:cubicBezTo>
                  <a:cubicBezTo>
                    <a:pt x="165100" y="3507740"/>
                    <a:pt x="0" y="3859530"/>
                    <a:pt x="101600" y="4157980"/>
                  </a:cubicBezTo>
                  <a:cubicBezTo>
                    <a:pt x="205740" y="4467860"/>
                    <a:pt x="558800" y="4658360"/>
                    <a:pt x="753110" y="4916170"/>
                  </a:cubicBezTo>
                  <a:cubicBezTo>
                    <a:pt x="949960" y="5176520"/>
                    <a:pt x="1031240" y="5556250"/>
                    <a:pt x="1301750" y="5745480"/>
                  </a:cubicBezTo>
                  <a:cubicBezTo>
                    <a:pt x="1569720" y="5933440"/>
                    <a:pt x="1969770" y="5891530"/>
                    <a:pt x="2292350" y="5991860"/>
                  </a:cubicBezTo>
                  <a:cubicBezTo>
                    <a:pt x="2603500" y="6088380"/>
                    <a:pt x="2899410" y="6352540"/>
                    <a:pt x="3243580" y="6352540"/>
                  </a:cubicBezTo>
                  <a:cubicBezTo>
                    <a:pt x="3587750" y="6352540"/>
                    <a:pt x="3884930" y="6089650"/>
                    <a:pt x="4194810" y="5991860"/>
                  </a:cubicBezTo>
                  <a:cubicBezTo>
                    <a:pt x="4516120" y="5891530"/>
                    <a:pt x="4917440" y="5933440"/>
                    <a:pt x="5185410" y="5745480"/>
                  </a:cubicBezTo>
                  <a:cubicBezTo>
                    <a:pt x="5455920" y="5556250"/>
                    <a:pt x="5537200" y="5176520"/>
                    <a:pt x="5734050" y="4916170"/>
                  </a:cubicBezTo>
                  <a:cubicBezTo>
                    <a:pt x="5929630" y="4658360"/>
                    <a:pt x="6281420" y="4467860"/>
                    <a:pt x="6385560" y="4157980"/>
                  </a:cubicBezTo>
                  <a:cubicBezTo>
                    <a:pt x="6487160" y="3858260"/>
                    <a:pt x="6322060" y="3506470"/>
                    <a:pt x="6322060" y="3176270"/>
                  </a:cubicBezTo>
                  <a:close/>
                </a:path>
              </a:pathLst>
            </a:custGeom>
            <a:solidFill>
              <a:srgbClr val="998A8E"/>
            </a:solidFill>
          </p:spPr>
        </p:sp>
      </p:grpSp>
      <p:sp>
        <p:nvSpPr>
          <p:cNvPr id="19" name="TextBox 19"/>
          <p:cNvSpPr txBox="1"/>
          <p:nvPr/>
        </p:nvSpPr>
        <p:spPr>
          <a:xfrm>
            <a:off x="1010190" y="275057"/>
            <a:ext cx="3148161" cy="37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dirty="0">
                <a:solidFill>
                  <a:srgbClr val="000000"/>
                </a:solidFill>
                <a:latin typeface="Open Sans Bold"/>
              </a:rPr>
              <a:t>Year 5 Autumn Term 2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715412" y="739010"/>
            <a:ext cx="1044476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ENGLISH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704492" y="1472675"/>
            <a:ext cx="86588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MATHS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6725" y="1144599"/>
            <a:ext cx="1654522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Open Sans Bold"/>
              </a:rPr>
              <a:t>KEY MESSAGES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893817" y="2157077"/>
            <a:ext cx="2502503" cy="200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endParaRPr lang="en-US" sz="1300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8264336" y="6151823"/>
            <a:ext cx="1017423" cy="7193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98"/>
              </a:lnSpc>
            </a:pPr>
            <a:r>
              <a:rPr lang="en-US" sz="2070" dirty="0">
                <a:solidFill>
                  <a:srgbClr val="FFFFFF"/>
                </a:solidFill>
                <a:latin typeface="Open Sans Bold"/>
              </a:rPr>
              <a:t>Term 2 text 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339AFED1-FC30-4964-8EDA-F4AD0F0369D5}"/>
              </a:ext>
            </a:extLst>
          </p:cNvPr>
          <p:cNvSpPr txBox="1"/>
          <p:nvPr/>
        </p:nvSpPr>
        <p:spPr>
          <a:xfrm>
            <a:off x="282996" y="2357132"/>
            <a:ext cx="3120016" cy="40010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sz="1300" b="1" u="sng" dirty="0">
                <a:solidFill>
                  <a:srgbClr val="000000"/>
                </a:solidFill>
                <a:latin typeface="Open Sans"/>
              </a:rPr>
              <a:t>Home Learning: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  <a:latin typeface="Open Sans"/>
              </a:rPr>
              <a:t>‘</a:t>
            </a:r>
            <a:r>
              <a:rPr lang="en-GB" sz="1300" b="1" dirty="0">
                <a:solidFill>
                  <a:srgbClr val="000000"/>
                </a:solidFill>
                <a:latin typeface="Open Sans"/>
              </a:rPr>
              <a:t>ATOM Learning</a:t>
            </a:r>
            <a:r>
              <a:rPr lang="en-GB" sz="1300" dirty="0">
                <a:solidFill>
                  <a:srgbClr val="000000"/>
                </a:solidFill>
                <a:latin typeface="Open Sans"/>
              </a:rPr>
              <a:t>’ is being set every Friday and is expected to be completed by the following Friday.</a:t>
            </a:r>
          </a:p>
          <a:p>
            <a:endParaRPr lang="en-GB" sz="1300" dirty="0">
              <a:solidFill>
                <a:srgbClr val="000000"/>
              </a:solidFill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  <a:latin typeface="Open Sans"/>
              </a:rPr>
              <a:t>TT Rockstars </a:t>
            </a:r>
            <a:r>
              <a:rPr lang="en-GB" sz="1300" dirty="0">
                <a:solidFill>
                  <a:srgbClr val="000000"/>
                </a:solidFill>
                <a:latin typeface="Open Sans"/>
              </a:rPr>
              <a:t>should be used 5 times a week to develop rapid recall skills.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solidFill>
                <a:srgbClr val="000000"/>
              </a:solidFill>
              <a:latin typeface="Open San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300" b="1" dirty="0">
                <a:solidFill>
                  <a:srgbClr val="000000"/>
                </a:solidFill>
                <a:latin typeface="Open Sans"/>
              </a:rPr>
              <a:t>Reading</a:t>
            </a:r>
            <a:r>
              <a:rPr lang="en-GB" sz="1300" dirty="0">
                <a:solidFill>
                  <a:srgbClr val="000000"/>
                </a:solidFill>
                <a:latin typeface="Open Sans"/>
              </a:rPr>
              <a:t> – A little each night is best. When your child has read, sign their book each day so they can earn their coloured band! Reading records will be collected and signed on a Thursday each week.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300" dirty="0">
              <a:solidFill>
                <a:srgbClr val="000000"/>
              </a:solidFill>
              <a:latin typeface="Open Sans"/>
            </a:endParaRPr>
          </a:p>
          <a:p>
            <a:r>
              <a:rPr lang="en-GB" sz="1300" b="1" u="sng" dirty="0">
                <a:solidFill>
                  <a:srgbClr val="000000"/>
                </a:solidFill>
                <a:latin typeface="Open Sans"/>
              </a:rPr>
              <a:t>Reminders: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000000"/>
                </a:solidFill>
                <a:latin typeface="Open Sans"/>
              </a:rPr>
              <a:t>Please name all belongings – bags, water bottles, lunch boxes, fruit pots, coats, cardigans/jumpers, and PE kits.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6BFF3C-0870-4269-AD2E-DE71FCF63B49}"/>
              </a:ext>
            </a:extLst>
          </p:cNvPr>
          <p:cNvSpPr txBox="1"/>
          <p:nvPr/>
        </p:nvSpPr>
        <p:spPr>
          <a:xfrm>
            <a:off x="7908075" y="2044791"/>
            <a:ext cx="255843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In maths, we will be exploring multiplication and division, and learning about factors, prime numbers and square numbers. We will then be moving on to fractions. </a:t>
            </a:r>
          </a:p>
          <a:p>
            <a:r>
              <a:rPr lang="en-GB" dirty="0"/>
              <a:t>.</a:t>
            </a:r>
          </a:p>
          <a:p>
            <a:r>
              <a:rPr lang="en-GB" dirty="0"/>
              <a:t>Please ensure your children consolidate their times table knowledge.</a:t>
            </a:r>
          </a:p>
        </p:txBody>
      </p:sp>
      <p:pic>
        <p:nvPicPr>
          <p:cNvPr id="24" name="Picture 3" descr="Holes: Amazon.co.uk: Sachar, Louis: 8601404204470: Books">
            <a:extLst>
              <a:ext uri="{FF2B5EF4-FFF2-40B4-BE49-F238E27FC236}">
                <a16:creationId xmlns:a16="http://schemas.microsoft.com/office/drawing/2014/main" id="{DB67613E-4805-4299-AD3C-077F9D750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1538"/>
          <a:stretch>
            <a:fillRect/>
          </a:stretch>
        </p:blipFill>
        <p:spPr bwMode="auto">
          <a:xfrm>
            <a:off x="4717182" y="3948095"/>
            <a:ext cx="1996459" cy="297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A40D951-2E64-43EB-96A1-1C52C8475B5D}"/>
              </a:ext>
            </a:extLst>
          </p:cNvPr>
          <p:cNvSpPr txBox="1"/>
          <p:nvPr/>
        </p:nvSpPr>
        <p:spPr>
          <a:xfrm>
            <a:off x="4051300" y="1621265"/>
            <a:ext cx="34607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Our English text for this term is Boy in the Tower, by Polly Ho-Yen. We will begin the term by focusing on poetry, and exploring figurative language techniques.</a:t>
            </a:r>
          </a:p>
          <a:p>
            <a:endParaRPr lang="en-GB" dirty="0"/>
          </a:p>
          <a:p>
            <a:r>
              <a:rPr lang="en-GB" dirty="0"/>
              <a:t>As the term progresses, we will be writing newspaper reports.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4320" t="1467" r="4281" b="1553"/>
          <a:stretch>
            <a:fillRect/>
          </a:stretch>
        </p:blipFill>
        <p:spPr>
          <a:xfrm>
            <a:off x="0" y="0"/>
            <a:ext cx="10693400" cy="75565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903151" y="5985"/>
            <a:ext cx="1829389" cy="1371558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0540" y="67203"/>
            <a:ext cx="5452927" cy="939945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65917" y="1300301"/>
            <a:ext cx="2562856" cy="2686322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8"/>
          <a:srcRect l="5557" r="11950" b="18190"/>
          <a:stretch>
            <a:fillRect/>
          </a:stretch>
        </p:blipFill>
        <p:spPr>
          <a:xfrm>
            <a:off x="3020384" y="1395822"/>
            <a:ext cx="2885509" cy="293482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9"/>
          <a:srcRect l="5996" r="5996" b="14519"/>
          <a:stretch>
            <a:fillRect/>
          </a:stretch>
        </p:blipFill>
        <p:spPr>
          <a:xfrm>
            <a:off x="6309214" y="859234"/>
            <a:ext cx="2666076" cy="186772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150694" y="238550"/>
            <a:ext cx="3365302" cy="3892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0"/>
              </a:lnSpc>
            </a:pPr>
            <a:r>
              <a:rPr lang="en-US" sz="2300" dirty="0">
                <a:solidFill>
                  <a:srgbClr val="000000"/>
                </a:solidFill>
                <a:latin typeface="Open Sans Bold"/>
              </a:rPr>
              <a:t>Year 5 Autumn Term 2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9567" y="2028644"/>
            <a:ext cx="2138217" cy="215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Open Sans"/>
              </a:rPr>
              <a:t>.</a:t>
            </a: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10202" y="1121855"/>
            <a:ext cx="2138217" cy="542573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1557309" y="1227502"/>
            <a:ext cx="623331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Open Sans Bold"/>
              </a:rPr>
              <a:t>D.T</a:t>
            </a:r>
            <a:r>
              <a:rPr lang="en-US" sz="1800" dirty="0">
                <a:solidFill>
                  <a:srgbClr val="000000"/>
                </a:solidFill>
                <a:latin typeface="Open Sans Bold"/>
              </a:rPr>
              <a:t>: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585328" y="1263991"/>
            <a:ext cx="2138217" cy="542573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000106" y="1316609"/>
            <a:ext cx="1399188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PSHE &amp; RE: 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6658477" y="343236"/>
            <a:ext cx="2138217" cy="542573"/>
          </a:xfrm>
          <a:prstGeom prst="rect">
            <a:avLst/>
          </a:prstGeom>
        </p:spPr>
      </p:pic>
      <p:sp>
        <p:nvSpPr>
          <p:cNvPr id="15" name="TextBox 15"/>
          <p:cNvSpPr txBox="1"/>
          <p:nvPr/>
        </p:nvSpPr>
        <p:spPr>
          <a:xfrm>
            <a:off x="6967305" y="426032"/>
            <a:ext cx="1656497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COMPUTING:</a:t>
            </a:r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8"/>
          <a:srcRect l="5557" r="24327" b="18190"/>
          <a:stretch>
            <a:fillRect/>
          </a:stretch>
        </p:blipFill>
        <p:spPr>
          <a:xfrm>
            <a:off x="8400565" y="2582047"/>
            <a:ext cx="2292835" cy="1968668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491850" y="2408168"/>
            <a:ext cx="2138217" cy="542573"/>
          </a:xfrm>
          <a:prstGeom prst="rect">
            <a:avLst/>
          </a:prstGeom>
        </p:spPr>
      </p:pic>
      <p:sp>
        <p:nvSpPr>
          <p:cNvPr id="18" name="TextBox 18"/>
          <p:cNvSpPr txBox="1"/>
          <p:nvPr/>
        </p:nvSpPr>
        <p:spPr>
          <a:xfrm>
            <a:off x="9361279" y="2350577"/>
            <a:ext cx="366041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PE: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072225" y="1986980"/>
            <a:ext cx="2736073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b="1" dirty="0">
                <a:solidFill>
                  <a:srgbClr val="000000"/>
                </a:solidFill>
              </a:rPr>
              <a:t>PSHE : </a:t>
            </a:r>
            <a:r>
              <a:rPr lang="en-US" sz="1600" dirty="0">
                <a:solidFill>
                  <a:srgbClr val="000000"/>
                </a:solidFill>
              </a:rPr>
              <a:t>In PSHE, we will be continuing our learning about how to help others, moving on to recognising and managing feelings of anger. </a:t>
            </a:r>
          </a:p>
          <a:p>
            <a:pPr algn="ctr"/>
            <a:r>
              <a:rPr lang="en-US" sz="1600" b="1" dirty="0">
                <a:solidFill>
                  <a:srgbClr val="000000"/>
                </a:solidFill>
              </a:rPr>
              <a:t>R.E. : </a:t>
            </a:r>
            <a:r>
              <a:rPr lang="en-US" sz="1600" dirty="0">
                <a:solidFill>
                  <a:srgbClr val="000000"/>
                </a:solidFill>
              </a:rPr>
              <a:t>Our focus for RE this term is based around the question, “What does it mean to be a Muslim in Britain today?”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565247" y="1036906"/>
            <a:ext cx="2298764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Open Sans"/>
              </a:rPr>
              <a:t>This term in Computing we will be thinking about digital literacy, including communication and collaboration.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57595" y="2915075"/>
            <a:ext cx="2138217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ea typeface="Nirmala UI" panose="020B0502040204020203" pitchFamily="34" charset="0"/>
                <a:cs typeface="Nirmala UI" panose="020B0502040204020203" pitchFamily="34" charset="0"/>
              </a:rPr>
              <a:t>P.E. will be on a </a:t>
            </a:r>
            <a:r>
              <a:rPr lang="en-US" b="1" dirty="0">
                <a:solidFill>
                  <a:srgbClr val="000000"/>
                </a:solidFill>
                <a:ea typeface="Nirmala UI" panose="020B0502040204020203" pitchFamily="34" charset="0"/>
                <a:cs typeface="Nirmala UI" panose="020B0502040204020203" pitchFamily="34" charset="0"/>
              </a:rPr>
              <a:t>MONDAY</a:t>
            </a:r>
            <a:r>
              <a:rPr lang="en-US" dirty="0">
                <a:solidFill>
                  <a:srgbClr val="000000"/>
                </a:solidFill>
                <a:ea typeface="Nirmala UI" panose="020B0502040204020203" pitchFamily="34" charset="0"/>
                <a:cs typeface="Nirmala UI" panose="020B0502040204020203" pitchFamily="34" charset="0"/>
              </a:rPr>
              <a:t> and </a:t>
            </a:r>
            <a:r>
              <a:rPr lang="en-US" b="1" dirty="0">
                <a:solidFill>
                  <a:srgbClr val="000000"/>
                </a:solidFill>
                <a:ea typeface="Nirmala UI" panose="020B0502040204020203" pitchFamily="34" charset="0"/>
                <a:cs typeface="Nirmala UI" panose="020B0502040204020203" pitchFamily="34" charset="0"/>
              </a:rPr>
              <a:t>WEDNESDAY</a:t>
            </a:r>
            <a:r>
              <a:rPr lang="en-US" dirty="0">
                <a:solidFill>
                  <a:srgbClr val="000000"/>
                </a:solidFill>
                <a:ea typeface="Nirmala UI" panose="020B0502040204020203" pitchFamily="34" charset="0"/>
                <a:cs typeface="Nirmala UI" panose="020B0502040204020203" pitchFamily="34" charset="0"/>
              </a:rPr>
              <a:t> this term.</a:t>
            </a:r>
          </a:p>
          <a:p>
            <a:pPr algn="ctr"/>
            <a:r>
              <a:rPr lang="en-US" dirty="0">
                <a:solidFill>
                  <a:srgbClr val="000000"/>
                </a:solidFill>
                <a:ea typeface="Nirmala UI" panose="020B0502040204020203" pitchFamily="34" charset="0"/>
                <a:cs typeface="Nirmala UI" panose="020B0502040204020203" pitchFamily="34" charset="0"/>
              </a:rPr>
              <a:t>We will be focusing on Korfball and Hockey.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8519709" y="5995397"/>
            <a:ext cx="1951756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00000"/>
                </a:solidFill>
                <a:latin typeface="Open Sans"/>
              </a:rPr>
              <a:t>Add here  </a:t>
            </a:r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9"/>
          <a:srcRect l="5996" r="5996" b="14519"/>
          <a:stretch>
            <a:fillRect/>
          </a:stretch>
        </p:blipFill>
        <p:spPr>
          <a:xfrm>
            <a:off x="325709" y="4786723"/>
            <a:ext cx="2666076" cy="1867726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68866" y="4306225"/>
            <a:ext cx="2138217" cy="542573"/>
          </a:xfrm>
          <a:prstGeom prst="rect">
            <a:avLst/>
          </a:prstGeom>
        </p:spPr>
      </p:pic>
      <p:sp>
        <p:nvSpPr>
          <p:cNvPr id="26" name="TextBox 26"/>
          <p:cNvSpPr txBox="1"/>
          <p:nvPr/>
        </p:nvSpPr>
        <p:spPr>
          <a:xfrm>
            <a:off x="659393" y="4391391"/>
            <a:ext cx="1817926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F</a:t>
            </a:r>
            <a:r>
              <a:rPr lang="en-US" dirty="0">
                <a:solidFill>
                  <a:srgbClr val="000000"/>
                </a:solidFill>
                <a:latin typeface="Open Sans Bold"/>
              </a:rPr>
              <a:t>RENCH:</a:t>
            </a:r>
            <a:endParaRPr lang="en-US" sz="1800" dirty="0">
              <a:solidFill>
                <a:srgbClr val="000000"/>
              </a:solidFill>
              <a:latin typeface="Open Sans Bold"/>
            </a:endParaRPr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8"/>
          <a:srcRect l="8624" r="30543" b="18158"/>
          <a:stretch>
            <a:fillRect/>
          </a:stretch>
        </p:blipFill>
        <p:spPr>
          <a:xfrm>
            <a:off x="5773643" y="4262286"/>
            <a:ext cx="2342433" cy="2781127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977859" y="3846276"/>
            <a:ext cx="2138217" cy="54257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6396158" y="3947000"/>
            <a:ext cx="1219003" cy="3076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SCIENCE:</a:t>
            </a: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242876" y="5016400"/>
            <a:ext cx="2291185" cy="2401563"/>
          </a:xfrm>
          <a:prstGeom prst="rect">
            <a:avLst/>
          </a:prstGeom>
        </p:spPr>
      </p:pic>
      <p:pic>
        <p:nvPicPr>
          <p:cNvPr id="31" name="Picture 3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3446869" y="4786723"/>
            <a:ext cx="2138217" cy="542573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3991517" y="4848798"/>
            <a:ext cx="1093239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HISTORY: 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8303963" y="5038947"/>
            <a:ext cx="2269673" cy="2379016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648581" y="4985782"/>
            <a:ext cx="2171559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  <a:latin typeface="Open Sans"/>
              </a:rPr>
              <a:t>Our topic for French this term is Space Exploration! We will be forming factually and grammatically correct phrases to compare two planets in terms of their size and temperature. 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511301" y="5447417"/>
            <a:ext cx="2009355" cy="1938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Our history this term will be the Viking and</a:t>
            </a:r>
          </a:p>
          <a:p>
            <a:pPr algn="ctr"/>
            <a:r>
              <a:rPr lang="en-US" dirty="0">
                <a:solidFill>
                  <a:srgbClr val="000000"/>
                </a:solidFill>
              </a:rPr>
              <a:t>Anglo-Saxon struggles. Additionally, the impact the Vikings made on society.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853847" y="5077210"/>
            <a:ext cx="2217945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We will be continuing to study properties of materials, including designing our own water filtering system.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8491850" y="4668419"/>
            <a:ext cx="2138217" cy="542573"/>
          </a:xfrm>
          <a:prstGeom prst="rect">
            <a:avLst/>
          </a:prstGeom>
        </p:spPr>
      </p:pic>
      <p:sp>
        <p:nvSpPr>
          <p:cNvPr id="39" name="TextBox 39"/>
          <p:cNvSpPr txBox="1"/>
          <p:nvPr/>
        </p:nvSpPr>
        <p:spPr>
          <a:xfrm>
            <a:off x="9090338" y="4738865"/>
            <a:ext cx="907922" cy="300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Open Sans Bold"/>
              </a:rPr>
              <a:t>MUSIC: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CA6F4FB-6EE0-4881-A2EB-E5CFF3733F36}"/>
              </a:ext>
            </a:extLst>
          </p:cNvPr>
          <p:cNvSpPr txBox="1"/>
          <p:nvPr/>
        </p:nvSpPr>
        <p:spPr>
          <a:xfrm>
            <a:off x="249567" y="1664428"/>
            <a:ext cx="226990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term the children will be entering into the world of fashion and designing and creating a garment using old clothing.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3576BB8-B78C-4EF9-900E-1392D0F16582}"/>
              </a:ext>
            </a:extLst>
          </p:cNvPr>
          <p:cNvSpPr txBox="1"/>
          <p:nvPr/>
        </p:nvSpPr>
        <p:spPr>
          <a:xfrm>
            <a:off x="8557595" y="5376142"/>
            <a:ext cx="20160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We will be creating a Christmas carol using a popular melody, writing our own verses, chorus and bridges.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33755d-08ae-413b-a6d7-2c8ef28c99bd" xsi:nil="true"/>
    <lcf76f155ced4ddcb4097134ff3c332f xmlns="f00701a2-7724-4efd-af13-a623fff13b57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100DCEBB45F418B92013B39796FB7" ma:contentTypeVersion="18" ma:contentTypeDescription="Create a new document." ma:contentTypeScope="" ma:versionID="4ff82cd9286c63608d9adb8121111c4f">
  <xsd:schema xmlns:xsd="http://www.w3.org/2001/XMLSchema" xmlns:xs="http://www.w3.org/2001/XMLSchema" xmlns:p="http://schemas.microsoft.com/office/2006/metadata/properties" xmlns:ns2="f00701a2-7724-4efd-af13-a623fff13b57" xmlns:ns3="0ff44e97-233f-4fc8-9d97-fac65850ace2" xmlns:ns4="8b33755d-08ae-413b-a6d7-2c8ef28c99bd" targetNamespace="http://schemas.microsoft.com/office/2006/metadata/properties" ma:root="true" ma:fieldsID="14604d23b623fb40be1f9007b1f02391" ns2:_="" ns3:_="" ns4:_="">
    <xsd:import namespace="f00701a2-7724-4efd-af13-a623fff13b57"/>
    <xsd:import namespace="0ff44e97-233f-4fc8-9d97-fac65850ace2"/>
    <xsd:import namespace="8b33755d-08ae-413b-a6d7-2c8ef28c99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0701a2-7724-4efd-af13-a623fff13b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422a0c0-09fb-454b-a86e-287da879bb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44e97-233f-4fc8-9d97-fac65850ace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33755d-08ae-413b-a6d7-2c8ef28c99b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e55b9c5-c8d0-4845-bec5-b52a093863a3}" ma:internalName="TaxCatchAll" ma:showField="CatchAllData" ma:web="8b33755d-08ae-413b-a6d7-2c8ef28c99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72A187-58F8-4CED-A6BC-507A08CED2A2}">
  <ds:schemaRefs>
    <ds:schemaRef ds:uri="http://schemas.microsoft.com/office/2006/metadata/properties"/>
    <ds:schemaRef ds:uri="http://schemas.microsoft.com/office/infopath/2007/PartnerControls"/>
    <ds:schemaRef ds:uri="8b33755d-08ae-413b-a6d7-2c8ef28c99bd"/>
    <ds:schemaRef ds:uri="f00701a2-7724-4efd-af13-a623fff13b57"/>
  </ds:schemaRefs>
</ds:datastoreItem>
</file>

<file path=customXml/itemProps2.xml><?xml version="1.0" encoding="utf-8"?>
<ds:datastoreItem xmlns:ds="http://schemas.openxmlformats.org/officeDocument/2006/customXml" ds:itemID="{E60611A2-E3F8-4B66-8107-84166AF062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62B3127-713F-429B-B733-567EA22B65E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0701a2-7724-4efd-af13-a623fff13b57"/>
    <ds:schemaRef ds:uri="0ff44e97-233f-4fc8-9d97-fac65850ace2"/>
    <ds:schemaRef ds:uri="8b33755d-08ae-413b-a6d7-2c8ef28c99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1665</TotalTime>
  <Words>444</Words>
  <Application>Microsoft Office PowerPoint</Application>
  <PresentationFormat>Custom</PresentationFormat>
  <Paragraphs>42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Open Sans</vt:lpstr>
      <vt:lpstr>Calibri</vt:lpstr>
      <vt:lpstr>Open Sans Bold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Year 1 Autumn Term 1</dc:title>
  <dc:creator>Serpin Childs</dc:creator>
  <cp:lastModifiedBy>Katie Doyle</cp:lastModifiedBy>
  <cp:revision>33</cp:revision>
  <dcterms:created xsi:type="dcterms:W3CDTF">2006-08-16T00:00:00Z</dcterms:created>
  <dcterms:modified xsi:type="dcterms:W3CDTF">2026-10-21T11:12:42Z</dcterms:modified>
  <dc:identifier>DAFISkYPPMo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0x010100065100DCEBB45F418B92013B39796FB7</vt:lpwstr>
  </property>
  <property fmtid="{D5CDD505-2E9C-101B-9397-08002B2CF9AE}" pid="3" name="MediaServiceImageTags">
    <vt:lpwstr/>
  </property>
</Properties>
</file>