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8" r:id="rId5"/>
    <p:sldId id="259" r:id="rId6"/>
  </p:sldIdLst>
  <p:sldSz cx="10693400" cy="7556500"/>
  <p:notesSz cx="6858000" cy="9144000"/>
  <p:embeddedFontLst>
    <p:embeddedFont>
      <p:font typeface="Calibri" panose="020F0502020204030204" pitchFamily="34" charset="0"/>
      <p:regular r:id="rId7"/>
      <p:bold r:id="rId8"/>
      <p:italic r:id="rId9"/>
      <p:boldItalic r:id="rId10"/>
    </p:embeddedFont>
    <p:embeddedFont>
      <p:font typeface="Comic Sans MS" panose="030F0702030302020204" pitchFamily="66"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
      <p:font typeface="Open Sans Bold" panose="020B0806030504020204" charset="0"/>
      <p:regular r:id="rId19"/>
      <p:bold r:id="rId20"/>
    </p:embeddedFont>
    <p:embeddedFont>
      <p:font typeface="Segoe UI" panose="020B0502040204020203"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FABC91-53DC-5BA2-DD30-3A36A8C6663B}" v="2350" dt="2023-10-17T20:44:48.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2" d="100"/>
          <a:sy n="62" d="100"/>
        </p:scale>
        <p:origin x="10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24" Type="http://schemas.openxmlformats.org/officeDocument/2006/relationships/font" Target="fonts/font18.fntdata"/><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font" Target="fonts/font17.fntdata"/><Relationship Id="rId28" Type="http://schemas.openxmlformats.org/officeDocument/2006/relationships/tableStyles" Target="tableStyle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0" y="0"/>
            <a:ext cx="10693400" cy="7556500"/>
          </a:xfrm>
          <a:prstGeom prst="rect">
            <a:avLst/>
          </a:prstGeom>
        </p:spPr>
      </p:pic>
      <p:pic>
        <p:nvPicPr>
          <p:cNvPr id="3" name="Picture 3"/>
          <p:cNvPicPr>
            <a:picLocks noChangeAspect="1"/>
          </p:cNvPicPr>
          <p:nvPr/>
        </p:nvPicPr>
        <p:blipFill>
          <a:blip r:embed="rId3"/>
          <a:srcRect/>
          <a:stretch>
            <a:fillRect/>
          </a:stretch>
        </p:blipFill>
        <p:spPr>
          <a:xfrm>
            <a:off x="8908204" y="0"/>
            <a:ext cx="1737761" cy="1302861"/>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168541" cy="890924"/>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4877" y="1031574"/>
            <a:ext cx="2138217" cy="542573"/>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68541" y="630601"/>
            <a:ext cx="2138217" cy="542573"/>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122273" y="1331436"/>
            <a:ext cx="2138217" cy="542573"/>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93095" y="788243"/>
            <a:ext cx="4402258" cy="4614338"/>
          </a:xfrm>
          <a:prstGeom prst="rect">
            <a:avLst/>
          </a:prstGeom>
        </p:spPr>
      </p:pic>
      <p:pic>
        <p:nvPicPr>
          <p:cNvPr id="9" name="Picture 9"/>
          <p:cNvPicPr>
            <a:picLocks noChangeAspect="1"/>
          </p:cNvPicPr>
          <p:nvPr/>
        </p:nvPicPr>
        <p:blipFill>
          <a:blip r:embed="rId10"/>
          <a:srcRect l="21981" r="33268"/>
          <a:stretch>
            <a:fillRect/>
          </a:stretch>
        </p:blipFill>
        <p:spPr>
          <a:xfrm>
            <a:off x="226892" y="1173174"/>
            <a:ext cx="3238687" cy="6386826"/>
          </a:xfrm>
          <a:prstGeom prst="rect">
            <a:avLst/>
          </a:prstGeom>
        </p:spPr>
      </p:pic>
      <p:pic>
        <p:nvPicPr>
          <p:cNvPr id="10" name="Picture 10"/>
          <p:cNvPicPr>
            <a:picLocks noChangeAspect="1"/>
          </p:cNvPicPr>
          <p:nvPr/>
        </p:nvPicPr>
        <p:blipFill>
          <a:blip r:embed="rId11"/>
          <a:srcRect l="2767" r="15886" b="17484"/>
          <a:stretch>
            <a:fillRect/>
          </a:stretch>
        </p:blipFill>
        <p:spPr>
          <a:xfrm>
            <a:off x="7763218" y="1798430"/>
            <a:ext cx="2748431" cy="3650335"/>
          </a:xfrm>
          <a:prstGeom prst="rect">
            <a:avLst/>
          </a:prstGeom>
        </p:spPr>
      </p:pic>
      <p:grpSp>
        <p:nvGrpSpPr>
          <p:cNvPr id="17" name="Group 17"/>
          <p:cNvGrpSpPr>
            <a:grpSpLocks noChangeAspect="1"/>
          </p:cNvGrpSpPr>
          <p:nvPr/>
        </p:nvGrpSpPr>
        <p:grpSpPr>
          <a:xfrm>
            <a:off x="3994221" y="5621035"/>
            <a:ext cx="1630553" cy="1602622"/>
            <a:chOff x="-72390" y="7620"/>
            <a:chExt cx="6487160" cy="6352540"/>
          </a:xfrm>
        </p:grpSpPr>
        <p:sp>
          <p:nvSpPr>
            <p:cNvPr id="18" name="Freeform 18"/>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19" name="TextBox 19"/>
          <p:cNvSpPr txBox="1"/>
          <p:nvPr/>
        </p:nvSpPr>
        <p:spPr>
          <a:xfrm>
            <a:off x="1080719" y="209328"/>
            <a:ext cx="3148161" cy="372745"/>
          </a:xfrm>
          <a:prstGeom prst="rect">
            <a:avLst/>
          </a:prstGeom>
        </p:spPr>
        <p:txBody>
          <a:bodyPr lIns="0" tIns="0" rIns="0" bIns="0" rtlCol="0" anchor="t">
            <a:spAutoFit/>
          </a:bodyPr>
          <a:lstStyle/>
          <a:p>
            <a:pPr algn="ctr">
              <a:lnSpc>
                <a:spcPts val="3079"/>
              </a:lnSpc>
            </a:pPr>
            <a:r>
              <a:rPr lang="en-US" sz="2150" dirty="0">
                <a:solidFill>
                  <a:srgbClr val="000000"/>
                </a:solidFill>
                <a:latin typeface="Open Sans Bold"/>
              </a:rPr>
              <a:t>Year 6 Autumn Term 2 </a:t>
            </a:r>
            <a:endParaRPr lang="en-US" sz="2199" dirty="0">
              <a:solidFill>
                <a:srgbClr val="000000"/>
              </a:solidFill>
              <a:latin typeface="Open Sans Bold"/>
            </a:endParaRPr>
          </a:p>
        </p:txBody>
      </p:sp>
      <p:sp>
        <p:nvSpPr>
          <p:cNvPr id="20" name="TextBox 20"/>
          <p:cNvSpPr txBox="1"/>
          <p:nvPr/>
        </p:nvSpPr>
        <p:spPr>
          <a:xfrm>
            <a:off x="5715412" y="739010"/>
            <a:ext cx="1044476"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ENGLISH </a:t>
            </a:r>
          </a:p>
        </p:txBody>
      </p:sp>
      <p:sp>
        <p:nvSpPr>
          <p:cNvPr id="21" name="TextBox 21"/>
          <p:cNvSpPr txBox="1"/>
          <p:nvPr/>
        </p:nvSpPr>
        <p:spPr>
          <a:xfrm>
            <a:off x="8704492" y="1472675"/>
            <a:ext cx="86588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MATHS </a:t>
            </a:r>
          </a:p>
        </p:txBody>
      </p:sp>
      <p:sp>
        <p:nvSpPr>
          <p:cNvPr id="22" name="TextBox 22"/>
          <p:cNvSpPr txBox="1"/>
          <p:nvPr/>
        </p:nvSpPr>
        <p:spPr>
          <a:xfrm>
            <a:off x="1296725" y="1144599"/>
            <a:ext cx="165452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KEY MESSAGES</a:t>
            </a:r>
          </a:p>
        </p:txBody>
      </p:sp>
      <p:sp>
        <p:nvSpPr>
          <p:cNvPr id="23" name="TextBox 23"/>
          <p:cNvSpPr txBox="1"/>
          <p:nvPr/>
        </p:nvSpPr>
        <p:spPr>
          <a:xfrm>
            <a:off x="3551806" y="1211024"/>
            <a:ext cx="3927261" cy="4439292"/>
          </a:xfrm>
          <a:prstGeom prst="rect">
            <a:avLst/>
          </a:prstGeom>
        </p:spPr>
        <p:txBody>
          <a:bodyPr wrap="square" lIns="0" tIns="0" rIns="0" bIns="0" rtlCol="0" anchor="t">
            <a:spAutoFit/>
          </a:bodyPr>
          <a:lstStyle/>
          <a:p>
            <a:pPr algn="ctr">
              <a:lnSpc>
                <a:spcPts val="2940"/>
              </a:lnSpc>
            </a:pPr>
            <a:r>
              <a:rPr lang="en-US" sz="1600" dirty="0">
                <a:solidFill>
                  <a:srgbClr val="000000"/>
                </a:solidFill>
                <a:latin typeface="Comic Sans MS" panose="030F0702030302020204" pitchFamily="66" charset="0"/>
                <a:ea typeface="Open Sans"/>
                <a:cs typeface="Open Sans"/>
              </a:rPr>
              <a:t>This term, children will be introduced to the world of Shakespeare. Our class text will be Macbeth by Lois Burdett. The story is written in rhyming couplets making it child friendly and very enjoyable.</a:t>
            </a:r>
          </a:p>
          <a:p>
            <a:pPr algn="ctr">
              <a:lnSpc>
                <a:spcPts val="2940"/>
              </a:lnSpc>
            </a:pPr>
            <a:endParaRPr lang="en-US" sz="1600" dirty="0">
              <a:solidFill>
                <a:srgbClr val="000000"/>
              </a:solidFill>
              <a:latin typeface="Comic Sans MS" panose="030F0702030302020204" pitchFamily="66" charset="0"/>
              <a:ea typeface="Open Sans"/>
              <a:cs typeface="Open Sans"/>
            </a:endParaRPr>
          </a:p>
          <a:p>
            <a:pPr algn="ctr">
              <a:lnSpc>
                <a:spcPts val="2940"/>
              </a:lnSpc>
            </a:pPr>
            <a:r>
              <a:rPr lang="en-US" sz="1600" dirty="0">
                <a:solidFill>
                  <a:srgbClr val="000000"/>
                </a:solidFill>
                <a:latin typeface="Comic Sans MS" panose="030F0702030302020204" pitchFamily="66" charset="0"/>
                <a:ea typeface="Open Sans"/>
                <a:cs typeface="Open Sans"/>
              </a:rPr>
              <a:t>We will use this text as inspiration for our fiction, non-fiction and poetry writing. </a:t>
            </a:r>
            <a:endParaRPr lang="en-US" sz="2000" dirty="0">
              <a:solidFill>
                <a:srgbClr val="000000"/>
              </a:solidFill>
              <a:latin typeface="Comic Sans MS" panose="030F0702030302020204" pitchFamily="66" charset="0"/>
              <a:ea typeface="Open Sans"/>
              <a:cs typeface="Open Sans"/>
            </a:endParaRPr>
          </a:p>
          <a:p>
            <a:pPr algn="ctr">
              <a:lnSpc>
                <a:spcPts val="2940"/>
              </a:lnSpc>
            </a:pPr>
            <a:endParaRPr lang="en-US" sz="2100" dirty="0">
              <a:solidFill>
                <a:srgbClr val="000000"/>
              </a:solidFill>
              <a:latin typeface="Open Sans"/>
              <a:ea typeface="Open Sans"/>
              <a:cs typeface="Open Sans"/>
            </a:endParaRPr>
          </a:p>
          <a:p>
            <a:pPr algn="ctr">
              <a:lnSpc>
                <a:spcPts val="2940"/>
              </a:lnSpc>
            </a:pPr>
            <a:endParaRPr lang="en-US" sz="2100" dirty="0">
              <a:solidFill>
                <a:srgbClr val="000000"/>
              </a:solidFill>
              <a:latin typeface="Open Sans"/>
              <a:ea typeface="Open Sans"/>
              <a:cs typeface="Open Sans"/>
            </a:endParaRPr>
          </a:p>
        </p:txBody>
      </p:sp>
      <p:sp>
        <p:nvSpPr>
          <p:cNvPr id="24" name="TextBox 24"/>
          <p:cNvSpPr txBox="1"/>
          <p:nvPr/>
        </p:nvSpPr>
        <p:spPr>
          <a:xfrm>
            <a:off x="308437" y="1797559"/>
            <a:ext cx="3075662" cy="5183086"/>
          </a:xfrm>
          <a:prstGeom prst="rect">
            <a:avLst/>
          </a:prstGeom>
        </p:spPr>
        <p:txBody>
          <a:bodyPr wrap="square" lIns="0" tIns="0" rIns="0" bIns="0" rtlCol="0" anchor="t">
            <a:spAutoFit/>
          </a:bodyPr>
          <a:lstStyle/>
          <a:p>
            <a:pPr algn="ctr">
              <a:lnSpc>
                <a:spcPts val="2940"/>
              </a:lnSpc>
            </a:pPr>
            <a:endParaRPr dirty="0"/>
          </a:p>
          <a:p>
            <a:pPr algn="ctr">
              <a:lnSpc>
                <a:spcPts val="2940"/>
              </a:lnSpc>
            </a:pPr>
            <a:r>
              <a:rPr lang="en-US" sz="2000" dirty="0">
                <a:solidFill>
                  <a:srgbClr val="000000"/>
                </a:solidFill>
                <a:latin typeface="Comic Sans MS" panose="030F0702030302020204" pitchFamily="66" charset="0"/>
              </a:rPr>
              <a:t>Welcome to Term 2! </a:t>
            </a:r>
          </a:p>
          <a:p>
            <a:pPr algn="ctr">
              <a:lnSpc>
                <a:spcPts val="2940"/>
              </a:lnSpc>
            </a:pPr>
            <a:r>
              <a:rPr lang="en-US" sz="2000" dirty="0">
                <a:solidFill>
                  <a:srgbClr val="000000"/>
                </a:solidFill>
                <a:latin typeface="Comic Sans MS" panose="030F0702030302020204" pitchFamily="66" charset="0"/>
              </a:rPr>
              <a:t>The Year 6 team wish you all a wonderful half term and hope you all get some rest after a very busy term 1. </a:t>
            </a:r>
          </a:p>
          <a:p>
            <a:pPr algn="ctr">
              <a:lnSpc>
                <a:spcPts val="2940"/>
              </a:lnSpc>
            </a:pPr>
            <a:endParaRPr lang="en-US" sz="2000" dirty="0">
              <a:solidFill>
                <a:srgbClr val="000000"/>
              </a:solidFill>
              <a:latin typeface="Comic Sans MS" panose="030F0702030302020204" pitchFamily="66" charset="0"/>
            </a:endParaRPr>
          </a:p>
          <a:p>
            <a:pPr algn="ctr">
              <a:lnSpc>
                <a:spcPts val="2940"/>
              </a:lnSpc>
            </a:pPr>
            <a:r>
              <a:rPr lang="en-US" sz="2000" dirty="0">
                <a:solidFill>
                  <a:srgbClr val="000000"/>
                </a:solidFill>
                <a:latin typeface="Comic Sans MS" panose="030F0702030302020204" pitchFamily="66" charset="0"/>
              </a:rPr>
              <a:t>Homework expectations: </a:t>
            </a:r>
          </a:p>
          <a:p>
            <a:pPr marL="342900" indent="-342900">
              <a:lnSpc>
                <a:spcPts val="2940"/>
              </a:lnSpc>
              <a:buFont typeface="Arial" panose="020B0604020202020204" pitchFamily="34" charset="0"/>
              <a:buChar char="•"/>
            </a:pPr>
            <a:r>
              <a:rPr lang="en-US" sz="2000" dirty="0">
                <a:solidFill>
                  <a:srgbClr val="000000"/>
                </a:solidFill>
                <a:latin typeface="Comic Sans MS" panose="030F0702030302020204" pitchFamily="66" charset="0"/>
              </a:rPr>
              <a:t>Reading daily </a:t>
            </a:r>
          </a:p>
          <a:p>
            <a:pPr marL="342900" indent="-342900">
              <a:lnSpc>
                <a:spcPts val="2940"/>
              </a:lnSpc>
              <a:buFont typeface="Arial" panose="020B0604020202020204" pitchFamily="34" charset="0"/>
              <a:buChar char="•"/>
            </a:pPr>
            <a:r>
              <a:rPr lang="en-US" sz="2000" dirty="0">
                <a:solidFill>
                  <a:srgbClr val="000000"/>
                </a:solidFill>
                <a:latin typeface="Comic Sans MS" panose="030F0702030302020204" pitchFamily="66" charset="0"/>
              </a:rPr>
              <a:t>Timetable practice </a:t>
            </a:r>
          </a:p>
          <a:p>
            <a:pPr marL="342900" indent="-342900">
              <a:lnSpc>
                <a:spcPts val="2940"/>
              </a:lnSpc>
              <a:buFont typeface="Arial" panose="020B0604020202020204" pitchFamily="34" charset="0"/>
              <a:buChar char="•"/>
            </a:pPr>
            <a:r>
              <a:rPr lang="en-US" sz="2000" dirty="0">
                <a:solidFill>
                  <a:srgbClr val="000000"/>
                </a:solidFill>
                <a:latin typeface="Comic Sans MS" panose="030F0702030302020204" pitchFamily="66" charset="0"/>
              </a:rPr>
              <a:t>Atom learning weekly </a:t>
            </a:r>
          </a:p>
          <a:p>
            <a:pPr algn="ctr">
              <a:lnSpc>
                <a:spcPts val="2940"/>
              </a:lnSpc>
            </a:pPr>
            <a:endParaRPr lang="en-US" sz="2100" dirty="0">
              <a:solidFill>
                <a:srgbClr val="000000"/>
              </a:solidFill>
              <a:latin typeface="Open Sans"/>
            </a:endParaRPr>
          </a:p>
          <a:p>
            <a:pPr algn="ctr">
              <a:lnSpc>
                <a:spcPts val="2940"/>
              </a:lnSpc>
            </a:pPr>
            <a:endParaRPr lang="en-US" sz="2100" dirty="0">
              <a:solidFill>
                <a:srgbClr val="000000"/>
              </a:solidFill>
              <a:latin typeface="Open Sans"/>
            </a:endParaRPr>
          </a:p>
        </p:txBody>
      </p:sp>
      <p:sp>
        <p:nvSpPr>
          <p:cNvPr id="25" name="TextBox 25"/>
          <p:cNvSpPr txBox="1"/>
          <p:nvPr/>
        </p:nvSpPr>
        <p:spPr>
          <a:xfrm>
            <a:off x="7933334" y="1999586"/>
            <a:ext cx="2516093" cy="2949782"/>
          </a:xfrm>
          <a:prstGeom prst="rect">
            <a:avLst/>
          </a:prstGeom>
        </p:spPr>
        <p:txBody>
          <a:bodyPr wrap="square" lIns="0" tIns="0" rIns="0" bIns="0" rtlCol="0" anchor="t">
            <a:spAutoFit/>
          </a:bodyPr>
          <a:lstStyle/>
          <a:p>
            <a:pPr algn="ctr">
              <a:lnSpc>
                <a:spcPts val="2940"/>
              </a:lnSpc>
            </a:pPr>
            <a:r>
              <a:rPr lang="en-US" dirty="0">
                <a:solidFill>
                  <a:srgbClr val="000000"/>
                </a:solidFill>
                <a:latin typeface="Comic Sans MS" panose="030F0702030302020204" pitchFamily="66" charset="0"/>
                <a:ea typeface="Open Sans"/>
                <a:cs typeface="Open Sans"/>
              </a:rPr>
              <a:t>During Term 2, children will continue to deepen their understanding of the four operations as well as explore new topics including fractions and converting units</a:t>
            </a:r>
            <a:r>
              <a:rPr lang="en-US" sz="2000" dirty="0">
                <a:solidFill>
                  <a:srgbClr val="000000"/>
                </a:solidFill>
                <a:latin typeface="Comic Sans MS" panose="030F0702030302020204" pitchFamily="66" charset="0"/>
                <a:ea typeface="Open Sans"/>
                <a:cs typeface="Open Sans"/>
              </a:rPr>
              <a:t>. </a:t>
            </a:r>
          </a:p>
        </p:txBody>
      </p:sp>
      <p:sp>
        <p:nvSpPr>
          <p:cNvPr id="26" name="TextBox 26"/>
          <p:cNvSpPr txBox="1"/>
          <p:nvPr/>
        </p:nvSpPr>
        <p:spPr>
          <a:xfrm>
            <a:off x="4214634" y="6130074"/>
            <a:ext cx="1242686" cy="346762"/>
          </a:xfrm>
          <a:prstGeom prst="rect">
            <a:avLst/>
          </a:prstGeom>
        </p:spPr>
        <p:txBody>
          <a:bodyPr wrap="square" lIns="0" tIns="0" rIns="0" bIns="0" rtlCol="0" anchor="t">
            <a:spAutoFit/>
          </a:bodyPr>
          <a:lstStyle/>
          <a:p>
            <a:pPr algn="ctr">
              <a:lnSpc>
                <a:spcPts val="2898"/>
              </a:lnSpc>
            </a:pPr>
            <a:r>
              <a:rPr lang="en-US" sz="2050" dirty="0">
                <a:solidFill>
                  <a:srgbClr val="FFFFFF"/>
                </a:solidFill>
                <a:latin typeface="Open Sans Bold"/>
                <a:ea typeface="Open Sans Bold"/>
                <a:cs typeface="Open Sans Bold"/>
              </a:rPr>
              <a:t>Macbeth </a:t>
            </a:r>
          </a:p>
        </p:txBody>
      </p:sp>
      <p:pic>
        <p:nvPicPr>
          <p:cNvPr id="11" name="Picture 10" descr="Macbeth for Kids by Lois Burdett (Sep 1 1996)">
            <a:extLst>
              <a:ext uri="{FF2B5EF4-FFF2-40B4-BE49-F238E27FC236}">
                <a16:creationId xmlns:a16="http://schemas.microsoft.com/office/drawing/2014/main" id="{1271CDF4-2498-3FC9-487B-A8F2326A464C}"/>
              </a:ext>
            </a:extLst>
          </p:cNvPr>
          <p:cNvPicPr>
            <a:picLocks noChangeAspect="1"/>
          </p:cNvPicPr>
          <p:nvPr/>
        </p:nvPicPr>
        <p:blipFill>
          <a:blip r:embed="rId12"/>
          <a:stretch>
            <a:fillRect/>
          </a:stretch>
        </p:blipFill>
        <p:spPr>
          <a:xfrm>
            <a:off x="6429807" y="5319879"/>
            <a:ext cx="1726949" cy="20978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0" y="0"/>
            <a:ext cx="10693400" cy="7556500"/>
          </a:xfrm>
          <a:prstGeom prst="rect">
            <a:avLst/>
          </a:prstGeom>
        </p:spPr>
      </p:pic>
      <p:pic>
        <p:nvPicPr>
          <p:cNvPr id="3" name="Picture 3"/>
          <p:cNvPicPr>
            <a:picLocks noChangeAspect="1"/>
          </p:cNvPicPr>
          <p:nvPr/>
        </p:nvPicPr>
        <p:blipFill>
          <a:blip r:embed="rId3"/>
          <a:srcRect/>
          <a:stretch>
            <a:fillRect/>
          </a:stretch>
        </p:blipFill>
        <p:spPr>
          <a:xfrm>
            <a:off x="8862611" y="70221"/>
            <a:ext cx="1829389" cy="1371558"/>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452927" cy="939945"/>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07476"/>
            <a:ext cx="2562856" cy="2686322"/>
          </a:xfrm>
          <a:prstGeom prst="rect">
            <a:avLst/>
          </a:prstGeom>
        </p:spPr>
      </p:pic>
      <p:pic>
        <p:nvPicPr>
          <p:cNvPr id="6" name="Picture 6"/>
          <p:cNvPicPr>
            <a:picLocks noChangeAspect="1"/>
          </p:cNvPicPr>
          <p:nvPr/>
        </p:nvPicPr>
        <p:blipFill>
          <a:blip r:embed="rId8"/>
          <a:srcRect l="5557" r="11950" b="18190"/>
          <a:stretch>
            <a:fillRect/>
          </a:stretch>
        </p:blipFill>
        <p:spPr>
          <a:xfrm>
            <a:off x="3086301" y="1402997"/>
            <a:ext cx="2885509" cy="2525379"/>
          </a:xfrm>
          <a:prstGeom prst="rect">
            <a:avLst/>
          </a:prstGeom>
        </p:spPr>
      </p:pic>
      <p:pic>
        <p:nvPicPr>
          <p:cNvPr id="7" name="Picture 7"/>
          <p:cNvPicPr>
            <a:picLocks noChangeAspect="1"/>
          </p:cNvPicPr>
          <p:nvPr/>
        </p:nvPicPr>
        <p:blipFill>
          <a:blip r:embed="rId9"/>
          <a:srcRect l="5996" r="5996" b="14519"/>
          <a:stretch>
            <a:fillRect/>
          </a:stretch>
        </p:blipFill>
        <p:spPr>
          <a:xfrm>
            <a:off x="6375131" y="866409"/>
            <a:ext cx="2666076" cy="1867726"/>
          </a:xfrm>
          <a:prstGeom prst="rect">
            <a:avLst/>
          </a:prstGeom>
        </p:spPr>
      </p:pic>
      <p:sp>
        <p:nvSpPr>
          <p:cNvPr id="8" name="TextBox 8"/>
          <p:cNvSpPr txBox="1"/>
          <p:nvPr/>
        </p:nvSpPr>
        <p:spPr>
          <a:xfrm>
            <a:off x="1110154" y="302786"/>
            <a:ext cx="3365302" cy="389255"/>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Bold"/>
              </a:rPr>
              <a:t>Year 6 Autumn Term 2 </a:t>
            </a:r>
          </a:p>
        </p:txBody>
      </p:sp>
      <p:sp>
        <p:nvSpPr>
          <p:cNvPr id="9" name="TextBox 9"/>
          <p:cNvSpPr txBox="1"/>
          <p:nvPr/>
        </p:nvSpPr>
        <p:spPr>
          <a:xfrm>
            <a:off x="258085" y="1682674"/>
            <a:ext cx="2296276" cy="1423659"/>
          </a:xfrm>
          <a:prstGeom prst="rect">
            <a:avLst/>
          </a:prstGeom>
        </p:spPr>
        <p:txBody>
          <a:bodyPr wrap="square" lIns="0" tIns="0" rIns="0" bIns="0" rtlCol="0" anchor="t">
            <a:spAutoFit/>
          </a:bodyPr>
          <a:lstStyle/>
          <a:p>
            <a:pPr algn="ctr">
              <a:lnSpc>
                <a:spcPct val="200000"/>
              </a:lnSpc>
            </a:pPr>
            <a:r>
              <a:rPr lang="en-US" sz="1200" dirty="0">
                <a:solidFill>
                  <a:srgbClr val="000000"/>
                </a:solidFill>
                <a:latin typeface="Comic Sans MS" panose="030F0702030302020204" pitchFamily="66" charset="0"/>
                <a:ea typeface="Open Sans"/>
                <a:cs typeface="Open Sans"/>
              </a:rPr>
              <a:t>This term in the art studio, children will be ‘exploring identity’ using a range of mediums.</a:t>
            </a:r>
          </a:p>
        </p:txBody>
      </p:sp>
      <p:pic>
        <p:nvPicPr>
          <p:cNvPr id="10" name="Picture 1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76119" y="1129030"/>
            <a:ext cx="2138217" cy="542573"/>
          </a:xfrm>
          <a:prstGeom prst="rect">
            <a:avLst/>
          </a:prstGeom>
        </p:spPr>
      </p:pic>
      <p:sp>
        <p:nvSpPr>
          <p:cNvPr id="11" name="TextBox 11"/>
          <p:cNvSpPr txBox="1"/>
          <p:nvPr/>
        </p:nvSpPr>
        <p:spPr>
          <a:xfrm>
            <a:off x="1724665" y="1237439"/>
            <a:ext cx="441127"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ART</a:t>
            </a:r>
          </a:p>
        </p:txBody>
      </p:sp>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998789" y="1307476"/>
            <a:ext cx="2138217" cy="542573"/>
          </a:xfrm>
          <a:prstGeom prst="rect">
            <a:avLst/>
          </a:prstGeom>
        </p:spPr>
      </p:pic>
      <p:sp>
        <p:nvSpPr>
          <p:cNvPr id="13" name="TextBox 13"/>
          <p:cNvSpPr txBox="1"/>
          <p:nvPr/>
        </p:nvSpPr>
        <p:spPr>
          <a:xfrm>
            <a:off x="4440372" y="1374422"/>
            <a:ext cx="1201043"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PSHE &amp; RE </a:t>
            </a:r>
          </a:p>
        </p:txBody>
      </p:sp>
      <p:pic>
        <p:nvPicPr>
          <p:cNvPr id="14" name="Picture 14"/>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724394" y="350411"/>
            <a:ext cx="2138217" cy="542573"/>
          </a:xfrm>
          <a:prstGeom prst="rect">
            <a:avLst/>
          </a:prstGeom>
        </p:spPr>
      </p:pic>
      <p:sp>
        <p:nvSpPr>
          <p:cNvPr id="15" name="TextBox 15"/>
          <p:cNvSpPr txBox="1"/>
          <p:nvPr/>
        </p:nvSpPr>
        <p:spPr>
          <a:xfrm>
            <a:off x="7033222" y="433207"/>
            <a:ext cx="1656497"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COMPUTING</a:t>
            </a:r>
          </a:p>
        </p:txBody>
      </p:sp>
      <p:pic>
        <p:nvPicPr>
          <p:cNvPr id="16" name="Picture 16"/>
          <p:cNvPicPr>
            <a:picLocks noChangeAspect="1"/>
          </p:cNvPicPr>
          <p:nvPr/>
        </p:nvPicPr>
        <p:blipFill>
          <a:blip r:embed="rId8"/>
          <a:srcRect l="5557" r="24327" b="18190"/>
          <a:stretch>
            <a:fillRect/>
          </a:stretch>
        </p:blipFill>
        <p:spPr>
          <a:xfrm>
            <a:off x="8399165" y="2813347"/>
            <a:ext cx="2292835" cy="2360903"/>
          </a:xfrm>
          <a:prstGeom prst="rect">
            <a:avLst/>
          </a:prstGeom>
        </p:spPr>
      </p:pic>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553783" y="2650637"/>
            <a:ext cx="2138217" cy="542573"/>
          </a:xfrm>
          <a:prstGeom prst="rect">
            <a:avLst/>
          </a:prstGeom>
        </p:spPr>
      </p:pic>
      <p:sp>
        <p:nvSpPr>
          <p:cNvPr id="18" name="TextBox 18"/>
          <p:cNvSpPr txBox="1"/>
          <p:nvPr/>
        </p:nvSpPr>
        <p:spPr>
          <a:xfrm>
            <a:off x="9505694" y="2759046"/>
            <a:ext cx="271611"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PE</a:t>
            </a:r>
          </a:p>
        </p:txBody>
      </p:sp>
      <p:sp>
        <p:nvSpPr>
          <p:cNvPr id="19" name="TextBox 19"/>
          <p:cNvSpPr txBox="1"/>
          <p:nvPr/>
        </p:nvSpPr>
        <p:spPr>
          <a:xfrm>
            <a:off x="3231466" y="1886841"/>
            <a:ext cx="2602678" cy="2745880"/>
          </a:xfrm>
          <a:prstGeom prst="rect">
            <a:avLst/>
          </a:prstGeom>
        </p:spPr>
        <p:txBody>
          <a:bodyPr wrap="square" lIns="0" tIns="0" rIns="0" bIns="0" rtlCol="0" anchor="t">
            <a:spAutoFit/>
          </a:bodyPr>
          <a:lstStyle/>
          <a:p>
            <a:pPr algn="ctr">
              <a:lnSpc>
                <a:spcPct val="150000"/>
              </a:lnSpc>
            </a:pPr>
            <a:r>
              <a:rPr lang="en-US" sz="1100" dirty="0">
                <a:solidFill>
                  <a:srgbClr val="000000"/>
                </a:solidFill>
                <a:latin typeface="Comic Sans MS" panose="030F0702030302020204" pitchFamily="66" charset="0"/>
                <a:ea typeface="Open Sans"/>
                <a:cs typeface="Segoe UI"/>
              </a:rPr>
              <a:t>In PHSE, we will exploring ‘worry’ and learning to </a:t>
            </a:r>
            <a:r>
              <a:rPr lang="en-US" sz="1100" dirty="0" err="1">
                <a:solidFill>
                  <a:srgbClr val="000000"/>
                </a:solidFill>
                <a:latin typeface="Comic Sans MS" panose="030F0702030302020204" pitchFamily="66" charset="0"/>
                <a:ea typeface="Open Sans"/>
                <a:cs typeface="Segoe UI"/>
              </a:rPr>
              <a:t>recognise</a:t>
            </a:r>
            <a:r>
              <a:rPr lang="en-US" sz="1100" dirty="0">
                <a:solidFill>
                  <a:srgbClr val="000000"/>
                </a:solidFill>
                <a:latin typeface="Comic Sans MS" panose="030F0702030302020204" pitchFamily="66" charset="0"/>
                <a:ea typeface="Open Sans"/>
                <a:cs typeface="Segoe UI"/>
              </a:rPr>
              <a:t> the signs, in addition to strategies to support this emotion. </a:t>
            </a:r>
          </a:p>
          <a:p>
            <a:pPr algn="ctr">
              <a:lnSpc>
                <a:spcPct val="150000"/>
              </a:lnSpc>
            </a:pPr>
            <a:r>
              <a:rPr lang="en-US" sz="1100" dirty="0">
                <a:solidFill>
                  <a:srgbClr val="000000"/>
                </a:solidFill>
                <a:latin typeface="Comic Sans MS" panose="030F0702030302020204" pitchFamily="66" charset="0"/>
                <a:ea typeface="Open Sans"/>
                <a:cs typeface="Segoe UI"/>
              </a:rPr>
              <a:t>In RE, we will attempt to answer the following: </a:t>
            </a:r>
            <a:r>
              <a:rPr lang="en-GB" sz="1100" dirty="0">
                <a:latin typeface="Comic Sans MS" panose="030F0702030302020204" pitchFamily="66" charset="0"/>
              </a:rPr>
              <a:t>Is it better to express your beliefs in arts and architecture or in charity and generosity? </a:t>
            </a:r>
            <a:r>
              <a:rPr lang="en-US" sz="1200" dirty="0">
                <a:solidFill>
                  <a:srgbClr val="000000"/>
                </a:solidFill>
                <a:latin typeface="Comic Sans MS" panose="030F0702030302020204" pitchFamily="66" charset="0"/>
                <a:ea typeface="Open Sans"/>
                <a:cs typeface="Segoe UI"/>
              </a:rPr>
              <a:t> </a:t>
            </a:r>
          </a:p>
          <a:p>
            <a:pPr algn="ctr">
              <a:lnSpc>
                <a:spcPts val="2940"/>
              </a:lnSpc>
            </a:pPr>
            <a:endParaRPr lang="en-US" sz="1400" dirty="0">
              <a:solidFill>
                <a:srgbClr val="000000"/>
              </a:solidFill>
              <a:latin typeface="Segoe UI"/>
              <a:ea typeface="Open Sans"/>
              <a:cs typeface="Segoe UI"/>
            </a:endParaRPr>
          </a:p>
          <a:p>
            <a:pPr algn="ctr">
              <a:lnSpc>
                <a:spcPts val="2940"/>
              </a:lnSpc>
            </a:pPr>
            <a:endParaRPr lang="en-US" sz="1400" dirty="0">
              <a:latin typeface="Segoe UI"/>
              <a:ea typeface="Open Sans"/>
              <a:cs typeface="Segoe UI"/>
            </a:endParaRPr>
          </a:p>
        </p:txBody>
      </p:sp>
      <p:sp>
        <p:nvSpPr>
          <p:cNvPr id="21" name="TextBox 21"/>
          <p:cNvSpPr txBox="1"/>
          <p:nvPr/>
        </p:nvSpPr>
        <p:spPr>
          <a:xfrm>
            <a:off x="8490199" y="3437461"/>
            <a:ext cx="2110766" cy="1077411"/>
          </a:xfrm>
          <a:prstGeom prst="rect">
            <a:avLst/>
          </a:prstGeom>
        </p:spPr>
        <p:txBody>
          <a:bodyPr wrap="square" lIns="0" tIns="0" rIns="0" bIns="0" rtlCol="0" anchor="t">
            <a:spAutoFit/>
          </a:bodyPr>
          <a:lstStyle/>
          <a:p>
            <a:pPr algn="ctr">
              <a:lnSpc>
                <a:spcPct val="150000"/>
              </a:lnSpc>
            </a:pPr>
            <a:r>
              <a:rPr lang="en-US" sz="1200" dirty="0">
                <a:latin typeface="Comic Sans MS" panose="030F0702030302020204" pitchFamily="66" charset="0"/>
                <a:cs typeface="Calibri"/>
              </a:rPr>
              <a:t>Children will be participating in invasion with the focus being progressing skills in football and netball. </a:t>
            </a:r>
          </a:p>
        </p:txBody>
      </p:sp>
      <p:pic>
        <p:nvPicPr>
          <p:cNvPr id="22" name="Picture 2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31681" y="5660025"/>
            <a:ext cx="1748027" cy="1832239"/>
          </a:xfrm>
          <a:prstGeom prst="rect">
            <a:avLst/>
          </a:prstGeom>
        </p:spPr>
      </p:pic>
      <p:sp>
        <p:nvSpPr>
          <p:cNvPr id="23" name="TextBox 23"/>
          <p:cNvSpPr txBox="1"/>
          <p:nvPr/>
        </p:nvSpPr>
        <p:spPr>
          <a:xfrm>
            <a:off x="8585626" y="6002572"/>
            <a:ext cx="1951756" cy="356235"/>
          </a:xfrm>
          <a:prstGeom prst="rect">
            <a:avLst/>
          </a:prstGeom>
        </p:spPr>
        <p:txBody>
          <a:bodyPr lIns="0" tIns="0" rIns="0" bIns="0" rtlCol="0" anchor="t">
            <a:spAutoFit/>
          </a:bodyPr>
          <a:lstStyle/>
          <a:p>
            <a:pPr algn="ctr">
              <a:lnSpc>
                <a:spcPts val="2940"/>
              </a:lnSpc>
            </a:pPr>
            <a:r>
              <a:rPr lang="en-US" sz="2100">
                <a:solidFill>
                  <a:srgbClr val="000000"/>
                </a:solidFill>
                <a:latin typeface="Open Sans"/>
              </a:rPr>
              <a:t>Add here  </a:t>
            </a:r>
          </a:p>
        </p:txBody>
      </p:sp>
      <p:pic>
        <p:nvPicPr>
          <p:cNvPr id="24" name="Picture 24"/>
          <p:cNvPicPr>
            <a:picLocks noChangeAspect="1"/>
          </p:cNvPicPr>
          <p:nvPr/>
        </p:nvPicPr>
        <p:blipFill>
          <a:blip r:embed="rId9"/>
          <a:srcRect l="5996" r="5996" b="14519"/>
          <a:stretch>
            <a:fillRect/>
          </a:stretch>
        </p:blipFill>
        <p:spPr>
          <a:xfrm>
            <a:off x="370953" y="4817119"/>
            <a:ext cx="2666076" cy="1867726"/>
          </a:xfrm>
          <a:prstGeom prst="rect">
            <a:avLst/>
          </a:prstGeom>
        </p:spPr>
      </p:pic>
      <p:pic>
        <p:nvPicPr>
          <p:cNvPr id="25" name="Picture 2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34783" y="4286886"/>
            <a:ext cx="2270725" cy="622115"/>
          </a:xfrm>
          <a:prstGeom prst="rect">
            <a:avLst/>
          </a:prstGeom>
        </p:spPr>
      </p:pic>
      <p:sp>
        <p:nvSpPr>
          <p:cNvPr id="26" name="TextBox 26"/>
          <p:cNvSpPr txBox="1"/>
          <p:nvPr/>
        </p:nvSpPr>
        <p:spPr>
          <a:xfrm>
            <a:off x="1108726" y="4395295"/>
            <a:ext cx="831323" cy="300082"/>
          </a:xfrm>
          <a:prstGeom prst="rect">
            <a:avLst/>
          </a:prstGeom>
        </p:spPr>
        <p:txBody>
          <a:bodyPr wrap="square" lIns="0" tIns="0" rIns="0" bIns="0" rtlCol="0" anchor="t">
            <a:spAutoFit/>
          </a:bodyPr>
          <a:lstStyle/>
          <a:p>
            <a:pPr algn="ctr">
              <a:lnSpc>
                <a:spcPts val="2520"/>
              </a:lnSpc>
            </a:pPr>
            <a:r>
              <a:rPr lang="en-US" b="1" dirty="0">
                <a:solidFill>
                  <a:srgbClr val="000000"/>
                </a:solidFill>
                <a:latin typeface="Open Sans Bold"/>
                <a:ea typeface="Open Sans Bold"/>
                <a:cs typeface="Open Sans Bold"/>
              </a:rPr>
              <a:t>French</a:t>
            </a:r>
            <a:endParaRPr lang="en-US" sz="1800" b="1" dirty="0">
              <a:solidFill>
                <a:srgbClr val="000000"/>
              </a:solidFill>
              <a:latin typeface="Open Sans Bold"/>
              <a:ea typeface="Open Sans Bold"/>
              <a:cs typeface="Open Sans Bold"/>
            </a:endParaRPr>
          </a:p>
        </p:txBody>
      </p:sp>
      <p:pic>
        <p:nvPicPr>
          <p:cNvPr id="27" name="Picture 27"/>
          <p:cNvPicPr>
            <a:picLocks noChangeAspect="1"/>
          </p:cNvPicPr>
          <p:nvPr/>
        </p:nvPicPr>
        <p:blipFill>
          <a:blip r:embed="rId8"/>
          <a:srcRect l="8624" r="30543" b="18158"/>
          <a:stretch>
            <a:fillRect/>
          </a:stretch>
        </p:blipFill>
        <p:spPr>
          <a:xfrm>
            <a:off x="5839560" y="4269461"/>
            <a:ext cx="2342433" cy="2781127"/>
          </a:xfrm>
          <a:prstGeom prst="rect">
            <a:avLst/>
          </a:prstGeom>
        </p:spPr>
      </p:pic>
      <p:pic>
        <p:nvPicPr>
          <p:cNvPr id="28" name="Picture 2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043776" y="3853451"/>
            <a:ext cx="2138217" cy="542573"/>
          </a:xfrm>
          <a:prstGeom prst="rect">
            <a:avLst/>
          </a:prstGeom>
        </p:spPr>
      </p:pic>
      <p:sp>
        <p:nvSpPr>
          <p:cNvPr id="29" name="TextBox 29"/>
          <p:cNvSpPr txBox="1"/>
          <p:nvPr/>
        </p:nvSpPr>
        <p:spPr>
          <a:xfrm>
            <a:off x="6261100" y="3961859"/>
            <a:ext cx="1219003" cy="30760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SCIENCE</a:t>
            </a:r>
          </a:p>
        </p:txBody>
      </p:sp>
      <p:pic>
        <p:nvPicPr>
          <p:cNvPr id="30" name="Picture 3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61741" y="4774848"/>
            <a:ext cx="2291185" cy="2401563"/>
          </a:xfrm>
          <a:prstGeom prst="rect">
            <a:avLst/>
          </a:prstGeom>
        </p:spPr>
      </p:pic>
      <p:pic>
        <p:nvPicPr>
          <p:cNvPr id="31" name="Picture 3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59947" y="4450384"/>
            <a:ext cx="2138217" cy="542573"/>
          </a:xfrm>
          <a:prstGeom prst="rect">
            <a:avLst/>
          </a:prstGeom>
        </p:spPr>
      </p:pic>
      <p:sp>
        <p:nvSpPr>
          <p:cNvPr id="32" name="TextBox 32"/>
          <p:cNvSpPr txBox="1"/>
          <p:nvPr/>
        </p:nvSpPr>
        <p:spPr>
          <a:xfrm>
            <a:off x="4007116" y="4558793"/>
            <a:ext cx="1043880"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HISTORY </a:t>
            </a:r>
          </a:p>
        </p:txBody>
      </p:sp>
      <p:pic>
        <p:nvPicPr>
          <p:cNvPr id="33" name="Picture 3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553783" y="5479050"/>
            <a:ext cx="1920684" cy="2013214"/>
          </a:xfrm>
          <a:prstGeom prst="rect">
            <a:avLst/>
          </a:prstGeom>
        </p:spPr>
      </p:pic>
      <p:sp>
        <p:nvSpPr>
          <p:cNvPr id="34" name="TextBox 34"/>
          <p:cNvSpPr txBox="1"/>
          <p:nvPr/>
        </p:nvSpPr>
        <p:spPr>
          <a:xfrm>
            <a:off x="756000" y="4951223"/>
            <a:ext cx="1951756" cy="356235"/>
          </a:xfrm>
          <a:prstGeom prst="rect">
            <a:avLst/>
          </a:prstGeom>
        </p:spPr>
        <p:txBody>
          <a:bodyPr lIns="0" tIns="0" rIns="0" bIns="0" rtlCol="0" anchor="t">
            <a:spAutoFit/>
          </a:bodyPr>
          <a:lstStyle/>
          <a:p>
            <a:pPr algn="ctr">
              <a:lnSpc>
                <a:spcPts val="2940"/>
              </a:lnSpc>
            </a:pPr>
            <a:endParaRPr lang="en-US" sz="2100" dirty="0">
              <a:solidFill>
                <a:srgbClr val="000000"/>
              </a:solidFill>
              <a:latin typeface="Open Sans"/>
              <a:ea typeface="Open Sans"/>
              <a:cs typeface="Open Sans"/>
            </a:endParaRPr>
          </a:p>
        </p:txBody>
      </p:sp>
      <p:sp>
        <p:nvSpPr>
          <p:cNvPr id="35" name="TextBox 35"/>
          <p:cNvSpPr txBox="1"/>
          <p:nvPr/>
        </p:nvSpPr>
        <p:spPr>
          <a:xfrm>
            <a:off x="3384891" y="5133809"/>
            <a:ext cx="2114090" cy="1806264"/>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Comic Sans MS" panose="030F0702030302020204" pitchFamily="66" charset="0"/>
                <a:ea typeface="Open Sans"/>
                <a:cs typeface="Open Sans"/>
              </a:rPr>
              <a:t>Children will embark on learning about the Ancient Islamic civilization of Bagdad and how this influences modern life. </a:t>
            </a:r>
          </a:p>
        </p:txBody>
      </p:sp>
      <p:sp>
        <p:nvSpPr>
          <p:cNvPr id="36" name="TextBox 36"/>
          <p:cNvSpPr txBox="1"/>
          <p:nvPr/>
        </p:nvSpPr>
        <p:spPr>
          <a:xfrm>
            <a:off x="5948332" y="4812034"/>
            <a:ext cx="2203521" cy="2183483"/>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Comic Sans MS" panose="030F0702030302020204" pitchFamily="66" charset="0"/>
                <a:ea typeface="Open Sans"/>
                <a:cs typeface="Open Sans"/>
              </a:rPr>
              <a:t>Our science topic for this term is ‘Electricity’. Children will be hands on using components to prove or disprove their hypothesis’. </a:t>
            </a:r>
            <a:endParaRPr lang="en-US" sz="2000" dirty="0">
              <a:solidFill>
                <a:srgbClr val="000000"/>
              </a:solidFill>
              <a:latin typeface="Comic Sans MS" panose="030F0702030302020204" pitchFamily="66" charset="0"/>
            </a:endParaRPr>
          </a:p>
        </p:txBody>
      </p:sp>
      <p:sp>
        <p:nvSpPr>
          <p:cNvPr id="37" name="TextBox 37"/>
          <p:cNvSpPr txBox="1"/>
          <p:nvPr/>
        </p:nvSpPr>
        <p:spPr>
          <a:xfrm>
            <a:off x="8883448" y="5904901"/>
            <a:ext cx="1638011" cy="1440715"/>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Comic Sans MS" panose="030F0702030302020204" pitchFamily="66" charset="0"/>
                <a:ea typeface="Open Sans"/>
                <a:cs typeface="Open Sans"/>
              </a:rPr>
              <a:t>Children will be listening and composing using glockenspiels</a:t>
            </a:r>
            <a:r>
              <a:rPr lang="en-US" sz="1400" dirty="0">
                <a:solidFill>
                  <a:srgbClr val="000000"/>
                </a:solidFill>
                <a:latin typeface="Open Sans"/>
                <a:ea typeface="Open Sans"/>
                <a:cs typeface="Open Sans"/>
              </a:rPr>
              <a:t>.</a:t>
            </a:r>
          </a:p>
        </p:txBody>
      </p:sp>
      <p:pic>
        <p:nvPicPr>
          <p:cNvPr id="38" name="Picture 3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405107" y="5288550"/>
            <a:ext cx="2138217" cy="542573"/>
          </a:xfrm>
          <a:prstGeom prst="rect">
            <a:avLst/>
          </a:prstGeom>
        </p:spPr>
      </p:pic>
      <p:sp>
        <p:nvSpPr>
          <p:cNvPr id="39" name="TextBox 39"/>
          <p:cNvSpPr txBox="1"/>
          <p:nvPr/>
        </p:nvSpPr>
        <p:spPr>
          <a:xfrm>
            <a:off x="9076695" y="5430581"/>
            <a:ext cx="795040"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MUSIC </a:t>
            </a:r>
          </a:p>
        </p:txBody>
      </p:sp>
      <p:sp>
        <p:nvSpPr>
          <p:cNvPr id="40" name="TextBox 39">
            <a:extLst>
              <a:ext uri="{FF2B5EF4-FFF2-40B4-BE49-F238E27FC236}">
                <a16:creationId xmlns:a16="http://schemas.microsoft.com/office/drawing/2014/main" id="{F0BE4189-4AF3-ACA8-E06B-EB23FC5BAE13}"/>
              </a:ext>
            </a:extLst>
          </p:cNvPr>
          <p:cNvSpPr txBox="1"/>
          <p:nvPr/>
        </p:nvSpPr>
        <p:spPr>
          <a:xfrm>
            <a:off x="488047" y="5047381"/>
            <a:ext cx="2401272" cy="16724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sz="1400" dirty="0">
                <a:latin typeface="Comic Sans MS" panose="030F0702030302020204" pitchFamily="66" charset="0"/>
                <a:cs typeface="Calibri"/>
              </a:rPr>
              <a:t>Children will continue to develop their written French or oral pronunciation focused on our topic – the weather. </a:t>
            </a:r>
            <a:endParaRPr lang="en-US" sz="1400" dirty="0">
              <a:latin typeface="Comic Sans MS" panose="030F0702030302020204" pitchFamily="66" charset="0"/>
            </a:endParaRPr>
          </a:p>
        </p:txBody>
      </p:sp>
      <p:sp>
        <p:nvSpPr>
          <p:cNvPr id="41" name="TextBox 40">
            <a:extLst>
              <a:ext uri="{FF2B5EF4-FFF2-40B4-BE49-F238E27FC236}">
                <a16:creationId xmlns:a16="http://schemas.microsoft.com/office/drawing/2014/main" id="{2146CA56-B5F7-446B-B64F-A5C7C63878F7}"/>
              </a:ext>
            </a:extLst>
          </p:cNvPr>
          <p:cNvSpPr txBox="1"/>
          <p:nvPr/>
        </p:nvSpPr>
        <p:spPr>
          <a:xfrm>
            <a:off x="6746632" y="1145940"/>
            <a:ext cx="2136817" cy="1323439"/>
          </a:xfrm>
          <a:prstGeom prst="rect">
            <a:avLst/>
          </a:prstGeom>
          <a:noFill/>
        </p:spPr>
        <p:txBody>
          <a:bodyPr wrap="square" rtlCol="0">
            <a:spAutoFit/>
          </a:bodyPr>
          <a:lstStyle/>
          <a:p>
            <a:pPr algn="ctr"/>
            <a:r>
              <a:rPr lang="en-GB" sz="1600" dirty="0">
                <a:latin typeface="Comic Sans MS" panose="030F0702030302020204" pitchFamily="66" charset="0"/>
              </a:rPr>
              <a:t>This term in computing we will be exploring programming using micro-bits.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8" ma:contentTypeDescription="Create a new document." ma:contentTypeScope="" ma:versionID="4ff82cd9286c63608d9adb8121111c4f">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14604d23b623fb40be1f9007b1f02391"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E50D4D9-615C-4C3B-AD24-E778A516A614}">
  <ds:schemaRefs>
    <ds:schemaRef ds:uri="http://schemas.microsoft.com/sharepoint/v3/contenttype/forms"/>
  </ds:schemaRefs>
</ds:datastoreItem>
</file>

<file path=customXml/itemProps2.xml><?xml version="1.0" encoding="utf-8"?>
<ds:datastoreItem xmlns:ds="http://schemas.openxmlformats.org/officeDocument/2006/customXml" ds:itemID="{54839003-5A3A-4418-82E6-D4E6E8AD03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86840F-AC27-4D5A-BEC4-C5F14B3BB09E}">
  <ds:schemaRefs>
    <ds:schemaRef ds:uri="http://purl.org/dc/terms/"/>
    <ds:schemaRef ds:uri="http://schemas.microsoft.com/office/infopath/2007/PartnerControls"/>
    <ds:schemaRef ds:uri="http://schemas.microsoft.com/office/2006/documentManagement/types"/>
    <ds:schemaRef ds:uri="http://www.w3.org/XML/1998/namespace"/>
    <ds:schemaRef ds:uri="http://purl.org/dc/elements/1.1/"/>
    <ds:schemaRef ds:uri="f00701a2-7724-4efd-af13-a623fff13b57"/>
    <ds:schemaRef ds:uri="0ff44e97-233f-4fc8-9d97-fac65850ace2"/>
    <ds:schemaRef ds:uri="8b33755d-08ae-413b-a6d7-2c8ef28c99bd"/>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1301</TotalTime>
  <Words>321</Words>
  <Application>Microsoft Office PowerPoint</Application>
  <PresentationFormat>Custom</PresentationFormat>
  <Paragraphs>36</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Open Sans Bold</vt:lpstr>
      <vt:lpstr>Calibri</vt:lpstr>
      <vt:lpstr>Comic Sans MS</vt:lpstr>
      <vt:lpstr>Arial</vt:lpstr>
      <vt:lpstr>Segoe UI</vt:lpstr>
      <vt:lpstr>Open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176</cp:revision>
  <dcterms:created xsi:type="dcterms:W3CDTF">2006-08-16T00:00:00Z</dcterms:created>
  <dcterms:modified xsi:type="dcterms:W3CDTF">2026-10-20T12:52:09Z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ies>
</file>